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x="18288000" cy="10287000"/>
  <p:notesSz cx="6858000" cy="9144000"/>
  <p:embeddedFontLst>
    <p:embeddedFont>
      <p:font typeface="Canva Sans Bold" charset="1" panose="020B0803030501040103"/>
      <p:regular r:id="rId22"/>
    </p:embeddedFont>
    <p:embeddedFont>
      <p:font typeface="Canva Sans Italics" charset="1" panose="020B0503030501040103"/>
      <p:regular r:id="rId23"/>
    </p:embeddedFont>
    <p:embeddedFont>
      <p:font typeface="Raleway Bold" charset="1" panose="00000000000000000000"/>
      <p:regular r:id="rId24"/>
    </p:embeddedFont>
    <p:embeddedFont>
      <p:font typeface="Raleway Medium" charset="1" panose="00000000000000000000"/>
      <p:regular r:id="rId25"/>
    </p:embeddedFont>
    <p:embeddedFont>
      <p:font typeface="Raleway" charset="1" panose="00000000000000000000"/>
      <p:regular r:id="rId26"/>
    </p:embeddedFont>
    <p:embeddedFont>
      <p:font typeface="Vampiro One" charset="1" panose="02000503000000020004"/>
      <p:regular r:id="rId27"/>
    </p:embeddedFont>
    <p:embeddedFont>
      <p:font typeface="Raleway Semi-Bold" charset="1" panose="00000000000000000000"/>
      <p:regular r:id="rId28"/>
    </p:embeddedFont>
    <p:embeddedFont>
      <p:font typeface="Raleway Bold Italics" charset="1" panose="00000000000000000000"/>
      <p:regular r:id="rId29"/>
    </p:embeddedFont>
    <p:embeddedFont>
      <p:font typeface="Raleway Italics" charset="1" panose="00000000000000000000"/>
      <p:regular r:id="rId3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jpe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 Id="rId3" Target="../media/image29.svg" Type="http://schemas.openxmlformats.org/officeDocument/2006/relationships/image"/><Relationship Id="rId4" Target="../media/image30.png" Type="http://schemas.openxmlformats.org/officeDocument/2006/relationships/image"/><Relationship Id="rId5" Target="../media/image31.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 Id="rId3" Target="../media/image29.svg" Type="http://schemas.openxmlformats.org/officeDocument/2006/relationships/image"/><Relationship Id="rId4" Target="../media/image32.png" Type="http://schemas.openxmlformats.org/officeDocument/2006/relationships/image"/><Relationship Id="rId5" Target="../media/image33.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png" Type="http://schemas.openxmlformats.org/officeDocument/2006/relationships/image"/><Relationship Id="rId5" Target="https://drive.google.com/file/d/1ftMm3xwbxsDeymovSj5myEigozyDwlW0/view?usp=sharing" TargetMode="External" Type="http://schemas.openxmlformats.org/officeDocument/2006/relationships/hyperlink"/></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10.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13.png" Type="http://schemas.openxmlformats.org/officeDocument/2006/relationships/image"/><Relationship Id="rId5" Target="../media/image14.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145DA0"/>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0" y="0"/>
            <a:ext cx="11853512" cy="11853512"/>
          </a:xfrm>
          <a:custGeom>
            <a:avLst/>
            <a:gdLst/>
            <a:ahLst/>
            <a:cxnLst/>
            <a:rect r="r" b="b" t="t" l="l"/>
            <a:pathLst>
              <a:path h="11853512" w="11853512">
                <a:moveTo>
                  <a:pt x="0" y="0"/>
                </a:moveTo>
                <a:lnTo>
                  <a:pt x="11853512" y="0"/>
                </a:lnTo>
                <a:lnTo>
                  <a:pt x="11853512" y="11853512"/>
                </a:lnTo>
                <a:lnTo>
                  <a:pt x="0" y="1185351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1522542" y="786019"/>
            <a:ext cx="6765458" cy="7368321"/>
          </a:xfrm>
          <a:custGeom>
            <a:avLst/>
            <a:gdLst/>
            <a:ahLst/>
            <a:cxnLst/>
            <a:rect r="r" b="b" t="t" l="l"/>
            <a:pathLst>
              <a:path h="7368321" w="6765458">
                <a:moveTo>
                  <a:pt x="0" y="0"/>
                </a:moveTo>
                <a:lnTo>
                  <a:pt x="6765458" y="0"/>
                </a:lnTo>
                <a:lnTo>
                  <a:pt x="6765458" y="7368321"/>
                </a:lnTo>
                <a:lnTo>
                  <a:pt x="0" y="736832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304445" y="3515667"/>
            <a:ext cx="10702563" cy="3569990"/>
          </a:xfrm>
          <a:prstGeom prst="rect">
            <a:avLst/>
          </a:prstGeom>
        </p:spPr>
        <p:txBody>
          <a:bodyPr anchor="t" rtlCol="false" tIns="0" lIns="0" bIns="0" rIns="0">
            <a:spAutoFit/>
          </a:bodyPr>
          <a:lstStyle/>
          <a:p>
            <a:pPr algn="l">
              <a:lnSpc>
                <a:spcPts val="10069"/>
              </a:lnSpc>
            </a:pPr>
            <a:r>
              <a:rPr lang="en-US" sz="11187" spc="-514" b="true">
                <a:solidFill>
                  <a:srgbClr val="051D40"/>
                </a:solidFill>
                <a:latin typeface="Canva Sans Bold"/>
                <a:ea typeface="Canva Sans Bold"/>
                <a:cs typeface="Canva Sans Bold"/>
                <a:sym typeface="Canva Sans Bold"/>
              </a:rPr>
              <a:t>ProfitPulse:</a:t>
            </a:r>
          </a:p>
          <a:p>
            <a:pPr algn="l" marL="0" indent="0" lvl="1">
              <a:lnSpc>
                <a:spcPts val="8741"/>
              </a:lnSpc>
            </a:pPr>
            <a:r>
              <a:rPr lang="en-US" sz="9713" i="true" spc="-446">
                <a:solidFill>
                  <a:srgbClr val="051D40"/>
                </a:solidFill>
                <a:latin typeface="Canva Sans Italics"/>
                <a:ea typeface="Canva Sans Italics"/>
                <a:cs typeface="Canva Sans Italics"/>
                <a:sym typeface="Canva Sans Italics"/>
              </a:rPr>
              <a:t>"</a:t>
            </a:r>
            <a:r>
              <a:rPr lang="en-US" sz="9713" i="true" spc="-446">
                <a:solidFill>
                  <a:srgbClr val="051D40"/>
                </a:solidFill>
                <a:latin typeface="Canva Sans Italics"/>
                <a:ea typeface="Canva Sans Italics"/>
                <a:cs typeface="Canva Sans Italics"/>
                <a:sym typeface="Canva Sans Italics"/>
              </a:rPr>
              <a:t>Dynamics of Market Expansion"</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B1D4E0"/>
        </a:solidFill>
      </p:bgPr>
    </p:bg>
    <p:spTree>
      <p:nvGrpSpPr>
        <p:cNvPr id="1" name=""/>
        <p:cNvGrpSpPr/>
        <p:nvPr/>
      </p:nvGrpSpPr>
      <p:grpSpPr>
        <a:xfrm>
          <a:off x="0" y="0"/>
          <a:ext cx="0" cy="0"/>
          <a:chOff x="0" y="0"/>
          <a:chExt cx="0" cy="0"/>
        </a:xfrm>
      </p:grpSpPr>
      <p:sp>
        <p:nvSpPr>
          <p:cNvPr name="Freeform 2" id="2"/>
          <p:cNvSpPr/>
          <p:nvPr/>
        </p:nvSpPr>
        <p:spPr>
          <a:xfrm flipH="false" flipV="false" rot="0">
            <a:off x="10866220" y="3297851"/>
            <a:ext cx="6988881" cy="4937356"/>
          </a:xfrm>
          <a:custGeom>
            <a:avLst/>
            <a:gdLst/>
            <a:ahLst/>
            <a:cxnLst/>
            <a:rect r="r" b="b" t="t" l="l"/>
            <a:pathLst>
              <a:path h="4937356" w="6988881">
                <a:moveTo>
                  <a:pt x="0" y="0"/>
                </a:moveTo>
                <a:lnTo>
                  <a:pt x="6988881" y="0"/>
                </a:lnTo>
                <a:lnTo>
                  <a:pt x="6988881" y="4937356"/>
                </a:lnTo>
                <a:lnTo>
                  <a:pt x="0" y="4937356"/>
                </a:lnTo>
                <a:lnTo>
                  <a:pt x="0" y="0"/>
                </a:lnTo>
                <a:close/>
              </a:path>
            </a:pathLst>
          </a:custGeom>
          <a:blipFill>
            <a:blip r:embed="rId2"/>
            <a:stretch>
              <a:fillRect l="-1059" t="0" r="-1059" b="0"/>
            </a:stretch>
          </a:blipFill>
        </p:spPr>
      </p:sp>
      <p:sp>
        <p:nvSpPr>
          <p:cNvPr name="TextBox 3" id="3"/>
          <p:cNvSpPr txBox="true"/>
          <p:nvPr/>
        </p:nvSpPr>
        <p:spPr>
          <a:xfrm rot="0">
            <a:off x="145630" y="333729"/>
            <a:ext cx="16155346" cy="1000126"/>
          </a:xfrm>
          <a:prstGeom prst="rect">
            <a:avLst/>
          </a:prstGeom>
        </p:spPr>
        <p:txBody>
          <a:bodyPr anchor="t" rtlCol="false" tIns="0" lIns="0" bIns="0" rIns="0">
            <a:spAutoFit/>
          </a:bodyPr>
          <a:lstStyle/>
          <a:p>
            <a:pPr algn="l" marL="0" indent="0" lvl="1">
              <a:lnSpc>
                <a:spcPts val="7200"/>
              </a:lnSpc>
            </a:pPr>
            <a:r>
              <a:rPr lang="en-US" b="true" sz="8000" spc="-368">
                <a:solidFill>
                  <a:srgbClr val="051D40"/>
                </a:solidFill>
                <a:latin typeface="Raleway Medium"/>
                <a:ea typeface="Raleway Medium"/>
                <a:cs typeface="Raleway Medium"/>
                <a:sym typeface="Raleway Medium"/>
              </a:rPr>
              <a:t>Company Size and Revenue Analysis:</a:t>
            </a:r>
          </a:p>
        </p:txBody>
      </p:sp>
      <p:sp>
        <p:nvSpPr>
          <p:cNvPr name="TextBox 4" id="4"/>
          <p:cNvSpPr txBox="true"/>
          <p:nvPr/>
        </p:nvSpPr>
        <p:spPr>
          <a:xfrm rot="0">
            <a:off x="145630" y="1720521"/>
            <a:ext cx="9835348" cy="2265045"/>
          </a:xfrm>
          <a:prstGeom prst="rect">
            <a:avLst/>
          </a:prstGeom>
        </p:spPr>
        <p:txBody>
          <a:bodyPr anchor="t" rtlCol="false" tIns="0" lIns="0" bIns="0" rIns="0">
            <a:spAutoFit/>
          </a:bodyPr>
          <a:lstStyle/>
          <a:p>
            <a:pPr algn="l">
              <a:lnSpc>
                <a:spcPts val="2940"/>
              </a:lnSpc>
            </a:pPr>
            <a:r>
              <a:rPr lang="en-US" sz="2100" u="sng" b="true">
                <a:solidFill>
                  <a:srgbClr val="000000"/>
                </a:solidFill>
                <a:latin typeface="Raleway Bold"/>
                <a:ea typeface="Raleway Bold"/>
                <a:cs typeface="Raleway Bold"/>
                <a:sym typeface="Raleway Bold"/>
              </a:rPr>
              <a:t>Revenue Correlation with Company Size:</a:t>
            </a:r>
          </a:p>
          <a:p>
            <a:pPr algn="l" marL="388623" indent="-194312" lvl="1">
              <a:lnSpc>
                <a:spcPts val="2520"/>
              </a:lnSpc>
              <a:buFont typeface="Arial"/>
              <a:buChar char="•"/>
            </a:pPr>
            <a:r>
              <a:rPr lang="en-US" sz="1800" i="true">
                <a:solidFill>
                  <a:srgbClr val="000000"/>
                </a:solidFill>
                <a:latin typeface="Raleway Italics"/>
                <a:ea typeface="Raleway Italics"/>
                <a:cs typeface="Raleway Italics"/>
                <a:sym typeface="Raleway Italics"/>
              </a:rPr>
              <a:t>The chart shows a clear trend where revenue significantly increases with the size of the company. Companies in the 501-1000 employee range generate the highest revenue at approximately $35.35 million.</a:t>
            </a:r>
          </a:p>
          <a:p>
            <a:pPr algn="l">
              <a:lnSpc>
                <a:spcPts val="2520"/>
              </a:lnSpc>
            </a:pPr>
          </a:p>
          <a:p>
            <a:pPr algn="l" marL="388623" indent="-194312" lvl="1">
              <a:lnSpc>
                <a:spcPts val="2520"/>
              </a:lnSpc>
              <a:buFont typeface="Arial"/>
              <a:buChar char="•"/>
            </a:pPr>
            <a:r>
              <a:rPr lang="en-US" sz="1800" i="true">
                <a:solidFill>
                  <a:srgbClr val="000000"/>
                </a:solidFill>
                <a:latin typeface="Raleway Italics"/>
                <a:ea typeface="Raleway Italics"/>
                <a:cs typeface="Raleway Italics"/>
                <a:sym typeface="Raleway Italics"/>
              </a:rPr>
              <a:t>Smaller companies, particularly those with 0-10 employees, generate substantially lower revenue</a:t>
            </a:r>
          </a:p>
        </p:txBody>
      </p:sp>
      <p:sp>
        <p:nvSpPr>
          <p:cNvPr name="TextBox 5" id="5"/>
          <p:cNvSpPr txBox="true"/>
          <p:nvPr/>
        </p:nvSpPr>
        <p:spPr>
          <a:xfrm rot="0">
            <a:off x="145630" y="4218008"/>
            <a:ext cx="9835348" cy="6208814"/>
          </a:xfrm>
          <a:prstGeom prst="rect">
            <a:avLst/>
          </a:prstGeom>
        </p:spPr>
        <p:txBody>
          <a:bodyPr anchor="t" rtlCol="false" tIns="0" lIns="0" bIns="0" rIns="0">
            <a:spAutoFit/>
          </a:bodyPr>
          <a:lstStyle/>
          <a:p>
            <a:pPr algn="l">
              <a:lnSpc>
                <a:spcPts val="2979"/>
              </a:lnSpc>
              <a:spcBef>
                <a:spcPct val="0"/>
              </a:spcBef>
            </a:pPr>
            <a:r>
              <a:rPr lang="en-US" b="true" sz="2128" strike="noStrike" u="sng">
                <a:solidFill>
                  <a:srgbClr val="000000"/>
                </a:solidFill>
                <a:latin typeface="Raleway Bold"/>
                <a:ea typeface="Raleway Bold"/>
                <a:cs typeface="Raleway Bold"/>
                <a:sym typeface="Raleway Bold"/>
              </a:rPr>
              <a:t>Recommendations:</a:t>
            </a:r>
          </a:p>
          <a:p>
            <a:pPr algn="l">
              <a:lnSpc>
                <a:spcPts val="2839"/>
              </a:lnSpc>
              <a:spcBef>
                <a:spcPct val="0"/>
              </a:spcBef>
            </a:pPr>
          </a:p>
          <a:p>
            <a:pPr algn="l" marL="375365" indent="-187682" lvl="1">
              <a:lnSpc>
                <a:spcPts val="2434"/>
              </a:lnSpc>
              <a:spcBef>
                <a:spcPct val="0"/>
              </a:spcBef>
              <a:buFont typeface="Arial"/>
              <a:buChar char="•"/>
            </a:pPr>
            <a:r>
              <a:rPr lang="en-US" b="true" sz="1738" i="true" strike="noStrike">
                <a:solidFill>
                  <a:srgbClr val="000000"/>
                </a:solidFill>
                <a:latin typeface="Raleway Bold Italics"/>
                <a:ea typeface="Raleway Bold Italics"/>
                <a:cs typeface="Raleway Bold Italics"/>
                <a:sym typeface="Raleway Bold Italics"/>
              </a:rPr>
              <a:t>Business Development Support:</a:t>
            </a:r>
            <a:r>
              <a:rPr lang="en-US" sz="1738" i="true" strike="noStrike">
                <a:solidFill>
                  <a:srgbClr val="000000"/>
                </a:solidFill>
                <a:latin typeface="Raleway Italics"/>
                <a:ea typeface="Raleway Italics"/>
                <a:cs typeface="Raleway Italics"/>
                <a:sym typeface="Raleway Italics"/>
              </a:rPr>
              <a:t> Smaller companies could benefit from business development programs that focus on scaling up operations, strategic planning, and market expansion.</a:t>
            </a:r>
          </a:p>
          <a:p>
            <a:pPr algn="l">
              <a:lnSpc>
                <a:spcPts val="2434"/>
              </a:lnSpc>
              <a:spcBef>
                <a:spcPct val="0"/>
              </a:spcBef>
            </a:pPr>
          </a:p>
          <a:p>
            <a:pPr algn="l" marL="375365" indent="-187682" lvl="1">
              <a:lnSpc>
                <a:spcPts val="2434"/>
              </a:lnSpc>
              <a:spcBef>
                <a:spcPct val="0"/>
              </a:spcBef>
              <a:buFont typeface="Arial"/>
              <a:buChar char="•"/>
            </a:pPr>
            <a:r>
              <a:rPr lang="en-US" b="true" sz="1738" strike="noStrike">
                <a:solidFill>
                  <a:srgbClr val="000000"/>
                </a:solidFill>
                <a:latin typeface="Raleway Bold"/>
                <a:ea typeface="Raleway Bold"/>
                <a:cs typeface="Raleway Bold"/>
                <a:sym typeface="Raleway Bold"/>
              </a:rPr>
              <a:t>Niche Targeting:</a:t>
            </a:r>
            <a:r>
              <a:rPr lang="en-US" sz="1738" strike="noStrike">
                <a:solidFill>
                  <a:srgbClr val="000000"/>
                </a:solidFill>
                <a:latin typeface="Raleway"/>
                <a:ea typeface="Raleway"/>
                <a:cs typeface="Raleway"/>
                <a:sym typeface="Raleway"/>
              </a:rPr>
              <a:t> Advise small companies to target niche markets where competition from larger companies might be less intense, allowing for more controlled growth and brand development.</a:t>
            </a:r>
          </a:p>
          <a:p>
            <a:pPr algn="l">
              <a:lnSpc>
                <a:spcPts val="2434"/>
              </a:lnSpc>
              <a:spcBef>
                <a:spcPct val="0"/>
              </a:spcBef>
            </a:pPr>
          </a:p>
          <a:p>
            <a:pPr algn="l" marL="375365" indent="-187682" lvl="1">
              <a:lnSpc>
                <a:spcPts val="2434"/>
              </a:lnSpc>
              <a:spcBef>
                <a:spcPct val="0"/>
              </a:spcBef>
              <a:buFont typeface="Arial"/>
              <a:buChar char="•"/>
            </a:pPr>
            <a:r>
              <a:rPr lang="en-US" b="true" sz="1738" strike="noStrike">
                <a:solidFill>
                  <a:srgbClr val="000000"/>
                </a:solidFill>
                <a:latin typeface="Raleway Bold"/>
                <a:ea typeface="Raleway Bold"/>
                <a:cs typeface="Raleway Bold"/>
                <a:sym typeface="Raleway Bold"/>
              </a:rPr>
              <a:t>Global Market Expansion: </a:t>
            </a:r>
            <a:r>
              <a:rPr lang="en-US" sz="1738" strike="noStrike">
                <a:solidFill>
                  <a:srgbClr val="000000"/>
                </a:solidFill>
                <a:latin typeface="Raleway"/>
                <a:ea typeface="Raleway"/>
                <a:cs typeface="Raleway"/>
                <a:sym typeface="Raleway"/>
              </a:rPr>
              <a:t>Medium and large companies should be encouraged to explore international markets to expand their customer base beyond local or national boundaries.</a:t>
            </a:r>
          </a:p>
          <a:p>
            <a:pPr algn="l">
              <a:lnSpc>
                <a:spcPts val="2434"/>
              </a:lnSpc>
              <a:spcBef>
                <a:spcPct val="0"/>
              </a:spcBef>
            </a:pPr>
          </a:p>
          <a:p>
            <a:pPr algn="l" marL="375365" indent="-187682" lvl="1">
              <a:lnSpc>
                <a:spcPts val="2434"/>
              </a:lnSpc>
              <a:spcBef>
                <a:spcPct val="0"/>
              </a:spcBef>
              <a:buFont typeface="Arial"/>
              <a:buChar char="•"/>
            </a:pPr>
            <a:r>
              <a:rPr lang="en-US" b="true" sz="1738" strike="noStrike">
                <a:solidFill>
                  <a:srgbClr val="000000"/>
                </a:solidFill>
                <a:latin typeface="Raleway Bold"/>
                <a:ea typeface="Raleway Bold"/>
                <a:cs typeface="Raleway Bold"/>
                <a:sym typeface="Raleway Bold"/>
              </a:rPr>
              <a:t>Leadership Training: </a:t>
            </a:r>
            <a:r>
              <a:rPr lang="en-US" sz="1738" strike="noStrike">
                <a:solidFill>
                  <a:srgbClr val="000000"/>
                </a:solidFill>
                <a:latin typeface="Raleway"/>
                <a:ea typeface="Raleway"/>
                <a:cs typeface="Raleway"/>
                <a:sym typeface="Raleway"/>
              </a:rPr>
              <a:t>Particularly for medium-sized companies looking to transition into larger enterprises, leadership training can equip their teams with the skills needed to manage larger operations and more complex market strategies.</a:t>
            </a:r>
          </a:p>
          <a:p>
            <a:pPr algn="l">
              <a:lnSpc>
                <a:spcPts val="2434"/>
              </a:lnSpc>
              <a:spcBef>
                <a:spcPct val="0"/>
              </a:spcBef>
            </a:pPr>
          </a:p>
          <a:p>
            <a:pPr algn="l" marL="375365" indent="-187682" lvl="1">
              <a:lnSpc>
                <a:spcPts val="2434"/>
              </a:lnSpc>
              <a:spcBef>
                <a:spcPct val="0"/>
              </a:spcBef>
              <a:buFont typeface="Arial"/>
              <a:buChar char="•"/>
            </a:pPr>
            <a:r>
              <a:rPr lang="en-US" b="true" sz="1738" strike="noStrike">
                <a:solidFill>
                  <a:srgbClr val="000000"/>
                </a:solidFill>
                <a:latin typeface="Raleway Bold"/>
                <a:ea typeface="Raleway Bold"/>
                <a:cs typeface="Raleway Bold"/>
                <a:sym typeface="Raleway Bold"/>
              </a:rPr>
              <a:t>Enhanced Customer Engagement: </a:t>
            </a:r>
            <a:r>
              <a:rPr lang="en-US" sz="1738" strike="noStrike">
                <a:solidFill>
                  <a:srgbClr val="000000"/>
                </a:solidFill>
                <a:latin typeface="Raleway"/>
                <a:ea typeface="Raleway"/>
                <a:cs typeface="Raleway"/>
                <a:sym typeface="Raleway"/>
              </a:rPr>
              <a:t>Utilize technology to enhance customer engagement and personalization, which can drive revenue growth, especially for companies in the mid-size range looking to expand their market share.</a:t>
            </a:r>
          </a:p>
          <a:p>
            <a:pPr algn="l">
              <a:lnSpc>
                <a:spcPts val="2434"/>
              </a:lnSpc>
              <a:spcBef>
                <a:spcPct val="0"/>
              </a:spcBef>
            </a:pP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B1D4E0"/>
        </a:solidFill>
      </p:bgPr>
    </p:bg>
    <p:spTree>
      <p:nvGrpSpPr>
        <p:cNvPr id="1" name=""/>
        <p:cNvGrpSpPr/>
        <p:nvPr/>
      </p:nvGrpSpPr>
      <p:grpSpPr>
        <a:xfrm>
          <a:off x="0" y="0"/>
          <a:ext cx="0" cy="0"/>
          <a:chOff x="0" y="0"/>
          <a:chExt cx="0" cy="0"/>
        </a:xfrm>
      </p:grpSpPr>
      <p:sp>
        <p:nvSpPr>
          <p:cNvPr name="Freeform 2" id="2"/>
          <p:cNvSpPr/>
          <p:nvPr/>
        </p:nvSpPr>
        <p:spPr>
          <a:xfrm flipH="false" flipV="false" rot="0">
            <a:off x="7549369" y="5036646"/>
            <a:ext cx="10636258" cy="3779421"/>
          </a:xfrm>
          <a:custGeom>
            <a:avLst/>
            <a:gdLst/>
            <a:ahLst/>
            <a:cxnLst/>
            <a:rect r="r" b="b" t="t" l="l"/>
            <a:pathLst>
              <a:path h="3779421" w="10636258">
                <a:moveTo>
                  <a:pt x="0" y="0"/>
                </a:moveTo>
                <a:lnTo>
                  <a:pt x="10636258" y="0"/>
                </a:lnTo>
                <a:lnTo>
                  <a:pt x="10636258" y="3779421"/>
                </a:lnTo>
                <a:lnTo>
                  <a:pt x="0" y="3779421"/>
                </a:lnTo>
                <a:lnTo>
                  <a:pt x="0" y="0"/>
                </a:lnTo>
                <a:close/>
              </a:path>
            </a:pathLst>
          </a:custGeom>
          <a:blipFill>
            <a:blip r:embed="rId2"/>
            <a:stretch>
              <a:fillRect l="-122" t="-462" r="0" b="-462"/>
            </a:stretch>
          </a:blipFill>
        </p:spPr>
      </p:sp>
      <p:sp>
        <p:nvSpPr>
          <p:cNvPr name="TextBox 3" id="3"/>
          <p:cNvSpPr txBox="true"/>
          <p:nvPr/>
        </p:nvSpPr>
        <p:spPr>
          <a:xfrm rot="0">
            <a:off x="145630" y="333729"/>
            <a:ext cx="16155346" cy="1000126"/>
          </a:xfrm>
          <a:prstGeom prst="rect">
            <a:avLst/>
          </a:prstGeom>
        </p:spPr>
        <p:txBody>
          <a:bodyPr anchor="t" rtlCol="false" tIns="0" lIns="0" bIns="0" rIns="0">
            <a:spAutoFit/>
          </a:bodyPr>
          <a:lstStyle/>
          <a:p>
            <a:pPr algn="l" marL="0" indent="0" lvl="1">
              <a:lnSpc>
                <a:spcPts val="7200"/>
              </a:lnSpc>
            </a:pPr>
            <a:r>
              <a:rPr lang="en-US" b="true" sz="8000" spc="-368">
                <a:solidFill>
                  <a:srgbClr val="051D40"/>
                </a:solidFill>
                <a:latin typeface="Raleway Medium"/>
                <a:ea typeface="Raleway Medium"/>
                <a:cs typeface="Raleway Medium"/>
                <a:sym typeface="Raleway Medium"/>
              </a:rPr>
              <a:t>Analysis of Startup Sectors:</a:t>
            </a:r>
          </a:p>
        </p:txBody>
      </p:sp>
      <p:sp>
        <p:nvSpPr>
          <p:cNvPr name="TextBox 4" id="4"/>
          <p:cNvSpPr txBox="true"/>
          <p:nvPr/>
        </p:nvSpPr>
        <p:spPr>
          <a:xfrm rot="0">
            <a:off x="145630" y="1720521"/>
            <a:ext cx="17526598" cy="1693545"/>
          </a:xfrm>
          <a:prstGeom prst="rect">
            <a:avLst/>
          </a:prstGeom>
        </p:spPr>
        <p:txBody>
          <a:bodyPr anchor="t" rtlCol="false" tIns="0" lIns="0" bIns="0" rIns="0">
            <a:spAutoFit/>
          </a:bodyPr>
          <a:lstStyle/>
          <a:p>
            <a:pPr algn="l">
              <a:lnSpc>
                <a:spcPts val="2940"/>
              </a:lnSpc>
            </a:pPr>
            <a:r>
              <a:rPr lang="en-US" sz="2100" u="sng" b="true">
                <a:solidFill>
                  <a:srgbClr val="000000"/>
                </a:solidFill>
                <a:latin typeface="Raleway Bold"/>
                <a:ea typeface="Raleway Bold"/>
                <a:cs typeface="Raleway Bold"/>
                <a:sym typeface="Raleway Bold"/>
              </a:rPr>
              <a:t>Revenue Correlation with Company Size:</a:t>
            </a:r>
          </a:p>
          <a:p>
            <a:pPr algn="l">
              <a:lnSpc>
                <a:spcPts val="2940"/>
              </a:lnSpc>
            </a:pPr>
          </a:p>
          <a:p>
            <a:pPr algn="l" marL="388623" indent="-194312" lvl="1">
              <a:lnSpc>
                <a:spcPts val="2520"/>
              </a:lnSpc>
              <a:buFont typeface="Arial"/>
              <a:buChar char="•"/>
            </a:pPr>
            <a:r>
              <a:rPr lang="en-US" sz="1800" i="true">
                <a:solidFill>
                  <a:srgbClr val="000000"/>
                </a:solidFill>
                <a:latin typeface="Raleway Italics"/>
                <a:ea typeface="Raleway Italics"/>
                <a:cs typeface="Raleway Italics"/>
                <a:sym typeface="Raleway Italics"/>
              </a:rPr>
              <a:t>The analysis of startup types reveals HealthTech and RetailTech as leaders in ROI at 27.2% and 26.7%, respectively, highlighting their efficient capital returns and robust market demand. AgriTech, while not the leader in ROI, boasts the highest revenue, suggesting a significant market presence and effective revenue generation strategies. Conversely, FinTech shows the lowest ROI at 19.9%, indicating potential challenges such as high competition or substantial initial investments.</a:t>
            </a:r>
          </a:p>
        </p:txBody>
      </p:sp>
      <p:sp>
        <p:nvSpPr>
          <p:cNvPr name="TextBox 5" id="5"/>
          <p:cNvSpPr txBox="true"/>
          <p:nvPr/>
        </p:nvSpPr>
        <p:spPr>
          <a:xfrm rot="0">
            <a:off x="145630" y="3666969"/>
            <a:ext cx="7015223" cy="5904014"/>
          </a:xfrm>
          <a:prstGeom prst="rect">
            <a:avLst/>
          </a:prstGeom>
        </p:spPr>
        <p:txBody>
          <a:bodyPr anchor="t" rtlCol="false" tIns="0" lIns="0" bIns="0" rIns="0">
            <a:spAutoFit/>
          </a:bodyPr>
          <a:lstStyle/>
          <a:p>
            <a:pPr algn="l">
              <a:lnSpc>
                <a:spcPts val="2979"/>
              </a:lnSpc>
              <a:spcBef>
                <a:spcPct val="0"/>
              </a:spcBef>
            </a:pPr>
            <a:r>
              <a:rPr lang="en-US" b="true" sz="2128" strike="noStrike" u="sng">
                <a:solidFill>
                  <a:srgbClr val="000000"/>
                </a:solidFill>
                <a:latin typeface="Raleway Bold"/>
                <a:ea typeface="Raleway Bold"/>
                <a:cs typeface="Raleway Bold"/>
                <a:sym typeface="Raleway Bold"/>
              </a:rPr>
              <a:t>Recommendations:</a:t>
            </a:r>
          </a:p>
          <a:p>
            <a:pPr algn="l">
              <a:lnSpc>
                <a:spcPts val="2839"/>
              </a:lnSpc>
              <a:spcBef>
                <a:spcPct val="0"/>
              </a:spcBef>
            </a:pPr>
          </a:p>
          <a:p>
            <a:pPr algn="l">
              <a:lnSpc>
                <a:spcPts val="2434"/>
              </a:lnSpc>
              <a:spcBef>
                <a:spcPct val="0"/>
              </a:spcBef>
            </a:pPr>
            <a:r>
              <a:rPr lang="en-US" b="true" sz="1738" strike="noStrike">
                <a:solidFill>
                  <a:srgbClr val="000000"/>
                </a:solidFill>
                <a:latin typeface="Raleway Bold"/>
                <a:ea typeface="Raleway Bold"/>
                <a:cs typeface="Raleway Bold"/>
                <a:sym typeface="Raleway Bold"/>
              </a:rPr>
              <a:t>Sector-Specific Growth Strategies:</a:t>
            </a:r>
          </a:p>
          <a:p>
            <a:pPr algn="l">
              <a:lnSpc>
                <a:spcPts val="2434"/>
              </a:lnSpc>
              <a:spcBef>
                <a:spcPct val="0"/>
              </a:spcBef>
            </a:pPr>
          </a:p>
          <a:p>
            <a:pPr algn="l">
              <a:lnSpc>
                <a:spcPts val="2434"/>
              </a:lnSpc>
              <a:spcBef>
                <a:spcPct val="0"/>
              </a:spcBef>
            </a:pPr>
            <a:r>
              <a:rPr lang="en-US" b="true" sz="1738" strike="noStrike">
                <a:solidFill>
                  <a:srgbClr val="000000"/>
                </a:solidFill>
                <a:latin typeface="Raleway Bold"/>
                <a:ea typeface="Raleway Bold"/>
                <a:cs typeface="Raleway Bold"/>
                <a:sym typeface="Raleway Bold"/>
              </a:rPr>
              <a:t>HealthTech and RetailTech:</a:t>
            </a:r>
            <a:r>
              <a:rPr lang="en-US" sz="1738" strike="noStrike">
                <a:solidFill>
                  <a:srgbClr val="000000"/>
                </a:solidFill>
                <a:latin typeface="Raleway"/>
                <a:ea typeface="Raleway"/>
                <a:cs typeface="Raleway"/>
                <a:sym typeface="Raleway"/>
              </a:rPr>
              <a:t> </a:t>
            </a:r>
            <a:r>
              <a:rPr lang="en-US" sz="1738" i="true" strike="noStrike">
                <a:solidFill>
                  <a:srgbClr val="000000"/>
                </a:solidFill>
                <a:latin typeface="Raleway Italics"/>
                <a:ea typeface="Raleway Italics"/>
                <a:cs typeface="Raleway Italics"/>
                <a:sym typeface="Raleway Italics"/>
              </a:rPr>
              <a:t>Focus on scaling operations and exploring new markets, given their high ROI and substantial revenue. Investing in technological innovation and expanding product lines could further enhance profitability.</a:t>
            </a:r>
          </a:p>
          <a:p>
            <a:pPr algn="l">
              <a:lnSpc>
                <a:spcPts val="2434"/>
              </a:lnSpc>
              <a:spcBef>
                <a:spcPct val="0"/>
              </a:spcBef>
            </a:pPr>
          </a:p>
          <a:p>
            <a:pPr algn="l">
              <a:lnSpc>
                <a:spcPts val="2434"/>
              </a:lnSpc>
              <a:spcBef>
                <a:spcPct val="0"/>
              </a:spcBef>
            </a:pPr>
            <a:r>
              <a:rPr lang="en-US" b="true" sz="1738" strike="noStrike">
                <a:solidFill>
                  <a:srgbClr val="000000"/>
                </a:solidFill>
                <a:latin typeface="Raleway Bold"/>
                <a:ea typeface="Raleway Bold"/>
                <a:cs typeface="Raleway Bold"/>
                <a:sym typeface="Raleway Bold"/>
              </a:rPr>
              <a:t>FinTech:</a:t>
            </a:r>
            <a:r>
              <a:rPr lang="en-US" sz="1738" strike="noStrike">
                <a:solidFill>
                  <a:srgbClr val="000000"/>
                </a:solidFill>
                <a:latin typeface="Raleway"/>
                <a:ea typeface="Raleway"/>
                <a:cs typeface="Raleway"/>
                <a:sym typeface="Raleway"/>
              </a:rPr>
              <a:t> </a:t>
            </a:r>
            <a:r>
              <a:rPr lang="en-US" sz="1738" i="true" strike="noStrike">
                <a:solidFill>
                  <a:srgbClr val="000000"/>
                </a:solidFill>
                <a:latin typeface="Raleway Italics"/>
                <a:ea typeface="Raleway Italics"/>
                <a:cs typeface="Raleway Italics"/>
                <a:sym typeface="Raleway Italics"/>
              </a:rPr>
              <a:t>Address the relatively lower ROI by adopting strategies to reduce operational costs, perhaps through automation, and enhancing customer acquisition tactics to scale revenue.</a:t>
            </a:r>
          </a:p>
          <a:p>
            <a:pPr algn="l">
              <a:lnSpc>
                <a:spcPts val="2434"/>
              </a:lnSpc>
              <a:spcBef>
                <a:spcPct val="0"/>
              </a:spcBef>
            </a:pPr>
          </a:p>
          <a:p>
            <a:pPr algn="l">
              <a:lnSpc>
                <a:spcPts val="2434"/>
              </a:lnSpc>
              <a:spcBef>
                <a:spcPct val="0"/>
              </a:spcBef>
            </a:pPr>
            <a:r>
              <a:rPr lang="en-US" sz="1738" i="true" strike="noStrike">
                <a:solidFill>
                  <a:srgbClr val="000000"/>
                </a:solidFill>
                <a:latin typeface="Raleway Italics"/>
                <a:ea typeface="Raleway Italics"/>
                <a:cs typeface="Raleway Italics"/>
                <a:sym typeface="Raleway Italics"/>
              </a:rPr>
              <a:t>I</a:t>
            </a:r>
            <a:r>
              <a:rPr lang="en-US" b="true" sz="1738" i="true" strike="noStrike">
                <a:solidFill>
                  <a:srgbClr val="000000"/>
                </a:solidFill>
                <a:latin typeface="Raleway Bold Italics"/>
                <a:ea typeface="Raleway Bold Italics"/>
                <a:cs typeface="Raleway Bold Italics"/>
                <a:sym typeface="Raleway Bold Italics"/>
              </a:rPr>
              <a:t>nvestment Focus:</a:t>
            </a:r>
          </a:p>
          <a:p>
            <a:pPr algn="l">
              <a:lnSpc>
                <a:spcPts val="2434"/>
              </a:lnSpc>
              <a:spcBef>
                <a:spcPct val="0"/>
              </a:spcBef>
            </a:pPr>
            <a:r>
              <a:rPr lang="en-US" sz="1738" i="true" strike="noStrike">
                <a:solidFill>
                  <a:srgbClr val="000000"/>
                </a:solidFill>
                <a:latin typeface="Raleway Italics"/>
                <a:ea typeface="Raleway Italics"/>
                <a:cs typeface="Raleway Italics"/>
                <a:sym typeface="Raleway Italics"/>
              </a:rPr>
              <a:t>Investors should prioritize HealthTech and RetailTech for their strong potential returns. AgriTech is also appealing, both for its profitability and its role in promoting sustainable farming practices. For FinTech, forming strategic partnerships and focusing on niche areas like blockchain and microfinancing could significantly improve returns.</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B1D4E0"/>
        </a:solidFill>
      </p:bgPr>
    </p:bg>
    <p:spTree>
      <p:nvGrpSpPr>
        <p:cNvPr id="1" name=""/>
        <p:cNvGrpSpPr/>
        <p:nvPr/>
      </p:nvGrpSpPr>
      <p:grpSpPr>
        <a:xfrm>
          <a:off x="0" y="0"/>
          <a:ext cx="0" cy="0"/>
          <a:chOff x="0" y="0"/>
          <a:chExt cx="0" cy="0"/>
        </a:xfrm>
      </p:grpSpPr>
      <p:sp>
        <p:nvSpPr>
          <p:cNvPr name="Freeform 2" id="2"/>
          <p:cNvSpPr/>
          <p:nvPr/>
        </p:nvSpPr>
        <p:spPr>
          <a:xfrm flipH="false" flipV="false" rot="0">
            <a:off x="3389067" y="1806497"/>
            <a:ext cx="11509865" cy="3975239"/>
          </a:xfrm>
          <a:custGeom>
            <a:avLst/>
            <a:gdLst/>
            <a:ahLst/>
            <a:cxnLst/>
            <a:rect r="r" b="b" t="t" l="l"/>
            <a:pathLst>
              <a:path h="3975239" w="11509865">
                <a:moveTo>
                  <a:pt x="0" y="0"/>
                </a:moveTo>
                <a:lnTo>
                  <a:pt x="11509866" y="0"/>
                </a:lnTo>
                <a:lnTo>
                  <a:pt x="11509866" y="3975239"/>
                </a:lnTo>
                <a:lnTo>
                  <a:pt x="0" y="3975239"/>
                </a:lnTo>
                <a:lnTo>
                  <a:pt x="0" y="0"/>
                </a:lnTo>
                <a:close/>
              </a:path>
            </a:pathLst>
          </a:custGeom>
          <a:blipFill>
            <a:blip r:embed="rId2"/>
            <a:stretch>
              <a:fillRect l="0" t="-2680" r="-69" b="-2680"/>
            </a:stretch>
          </a:blipFill>
        </p:spPr>
      </p:sp>
      <p:sp>
        <p:nvSpPr>
          <p:cNvPr name="TextBox 3" id="3"/>
          <p:cNvSpPr txBox="true"/>
          <p:nvPr/>
        </p:nvSpPr>
        <p:spPr>
          <a:xfrm rot="0">
            <a:off x="145630" y="333729"/>
            <a:ext cx="16155346" cy="1000126"/>
          </a:xfrm>
          <a:prstGeom prst="rect">
            <a:avLst/>
          </a:prstGeom>
        </p:spPr>
        <p:txBody>
          <a:bodyPr anchor="t" rtlCol="false" tIns="0" lIns="0" bIns="0" rIns="0">
            <a:spAutoFit/>
          </a:bodyPr>
          <a:lstStyle/>
          <a:p>
            <a:pPr algn="l" marL="0" indent="0" lvl="1">
              <a:lnSpc>
                <a:spcPts val="7200"/>
              </a:lnSpc>
            </a:pPr>
            <a:r>
              <a:rPr lang="en-US" b="true" sz="8000" spc="-368">
                <a:solidFill>
                  <a:srgbClr val="051D40"/>
                </a:solidFill>
                <a:latin typeface="Raleway Medium"/>
                <a:ea typeface="Raleway Medium"/>
                <a:cs typeface="Raleway Medium"/>
                <a:sym typeface="Raleway Medium"/>
              </a:rPr>
              <a:t>Marketing Strategy Efficacy:</a:t>
            </a:r>
          </a:p>
        </p:txBody>
      </p:sp>
      <p:sp>
        <p:nvSpPr>
          <p:cNvPr name="TextBox 4" id="4"/>
          <p:cNvSpPr txBox="true"/>
          <p:nvPr/>
        </p:nvSpPr>
        <p:spPr>
          <a:xfrm rot="0">
            <a:off x="9144000" y="5957341"/>
            <a:ext cx="8300119" cy="4461366"/>
          </a:xfrm>
          <a:prstGeom prst="rect">
            <a:avLst/>
          </a:prstGeom>
        </p:spPr>
        <p:txBody>
          <a:bodyPr anchor="t" rtlCol="false" tIns="0" lIns="0" bIns="0" rIns="0">
            <a:spAutoFit/>
          </a:bodyPr>
          <a:lstStyle/>
          <a:p>
            <a:pPr algn="l">
              <a:lnSpc>
                <a:spcPts val="2947"/>
              </a:lnSpc>
            </a:pPr>
            <a:r>
              <a:rPr lang="en-US" sz="2105" u="sng" b="true">
                <a:solidFill>
                  <a:srgbClr val="000000"/>
                </a:solidFill>
                <a:latin typeface="Raleway Bold"/>
                <a:ea typeface="Raleway Bold"/>
                <a:cs typeface="Raleway Bold"/>
                <a:sym typeface="Raleway Bold"/>
              </a:rPr>
              <a:t>Recommendations:</a:t>
            </a:r>
          </a:p>
          <a:p>
            <a:pPr algn="l" marL="454611" indent="-227305" lvl="1">
              <a:lnSpc>
                <a:spcPts val="2947"/>
              </a:lnSpc>
              <a:buFont typeface="Arial"/>
              <a:buChar char="•"/>
            </a:pPr>
            <a:r>
              <a:rPr lang="en-US" sz="2105" i="true">
                <a:solidFill>
                  <a:srgbClr val="000000"/>
                </a:solidFill>
                <a:latin typeface="Raleway Italics"/>
                <a:ea typeface="Raleway Italics"/>
                <a:cs typeface="Raleway Italics"/>
                <a:sym typeface="Raleway Italics"/>
              </a:rPr>
              <a:t>Given the effectiveness of Direct and Social Media Marketing in driving revenue, businesses should consider allocating a larger portion of their marketing budget to these channels to maximize ROI. Enhancing strategies in Content and Influencer Marketing can also be beneficial, focusing on creating high-quality, engaging content and collaborating with influencers who resonate well with the target audience. For Event Marketing, exploring more integrated and interactive approaches or hybrid events could potentially increase its impact and revenue generation.</a:t>
            </a:r>
          </a:p>
          <a:p>
            <a:pPr algn="l">
              <a:lnSpc>
                <a:spcPts val="2947"/>
              </a:lnSpc>
            </a:pPr>
          </a:p>
        </p:txBody>
      </p:sp>
      <p:sp>
        <p:nvSpPr>
          <p:cNvPr name="TextBox 5" id="5"/>
          <p:cNvSpPr txBox="true"/>
          <p:nvPr/>
        </p:nvSpPr>
        <p:spPr>
          <a:xfrm rot="0">
            <a:off x="145630" y="5966866"/>
            <a:ext cx="7796400" cy="3976593"/>
          </a:xfrm>
          <a:prstGeom prst="rect">
            <a:avLst/>
          </a:prstGeom>
        </p:spPr>
        <p:txBody>
          <a:bodyPr anchor="t" rtlCol="false" tIns="0" lIns="0" bIns="0" rIns="0">
            <a:spAutoFit/>
          </a:bodyPr>
          <a:lstStyle/>
          <a:p>
            <a:pPr algn="l">
              <a:lnSpc>
                <a:spcPts val="2892"/>
              </a:lnSpc>
            </a:pPr>
            <a:r>
              <a:rPr lang="en-US" sz="2066" u="sng" b="true">
                <a:solidFill>
                  <a:srgbClr val="000000"/>
                </a:solidFill>
                <a:latin typeface="Raleway Bold"/>
                <a:ea typeface="Raleway Bold"/>
                <a:cs typeface="Raleway Bold"/>
                <a:sym typeface="Raleway Bold"/>
              </a:rPr>
              <a:t>Insights from Marketing Strategy by Revenue:</a:t>
            </a:r>
          </a:p>
          <a:p>
            <a:pPr algn="l" marL="446094" indent="-223047" lvl="1">
              <a:lnSpc>
                <a:spcPts val="2892"/>
              </a:lnSpc>
              <a:buFont typeface="Arial"/>
              <a:buChar char="•"/>
            </a:pPr>
            <a:r>
              <a:rPr lang="en-US" sz="2066" i="true">
                <a:solidFill>
                  <a:srgbClr val="000000"/>
                </a:solidFill>
                <a:latin typeface="Raleway Italics"/>
                <a:ea typeface="Raleway Italics"/>
                <a:cs typeface="Raleway Italics"/>
                <a:sym typeface="Raleway Italics"/>
              </a:rPr>
              <a:t>The data shows that Direct Marketing ($14,691,633) and Social Media Marketing ($14,515,149) generate the highest revenue among the marketing strategies listed. This suggests that these methods are particularly effective in reaching and engaging customers. Content Marketing and Influencer Marketing also perform well, generating revenues of $13,870,315 and $13,869,532, respectively, indicating strong potential in these areas for storytelling and brand influence. Event Marketing, while slightly lower at $12,785,569, still plays a significant role in the overall marketing mix.</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011747" y="1787394"/>
            <a:ext cx="14264505" cy="7932721"/>
          </a:xfrm>
          <a:custGeom>
            <a:avLst/>
            <a:gdLst/>
            <a:ahLst/>
            <a:cxnLst/>
            <a:rect r="r" b="b" t="t" l="l"/>
            <a:pathLst>
              <a:path h="7932721" w="14264505">
                <a:moveTo>
                  <a:pt x="0" y="0"/>
                </a:moveTo>
                <a:lnTo>
                  <a:pt x="14264506" y="0"/>
                </a:lnTo>
                <a:lnTo>
                  <a:pt x="14264506" y="7932721"/>
                </a:lnTo>
                <a:lnTo>
                  <a:pt x="0" y="7932721"/>
                </a:lnTo>
                <a:lnTo>
                  <a:pt x="0" y="0"/>
                </a:lnTo>
                <a:close/>
              </a:path>
            </a:pathLst>
          </a:custGeom>
          <a:blipFill>
            <a:blip r:embed="rId2"/>
            <a:stretch>
              <a:fillRect l="0" t="-349" r="0" b="-349"/>
            </a:stretch>
          </a:blipFill>
        </p:spPr>
      </p:sp>
      <p:sp>
        <p:nvSpPr>
          <p:cNvPr name="TextBox 3" id="3"/>
          <p:cNvSpPr txBox="true"/>
          <p:nvPr/>
        </p:nvSpPr>
        <p:spPr>
          <a:xfrm rot="0">
            <a:off x="113583" y="332882"/>
            <a:ext cx="6714264" cy="1067079"/>
          </a:xfrm>
          <a:prstGeom prst="rect">
            <a:avLst/>
          </a:prstGeom>
        </p:spPr>
        <p:txBody>
          <a:bodyPr anchor="t" rtlCol="false" tIns="0" lIns="0" bIns="0" rIns="0">
            <a:spAutoFit/>
          </a:bodyPr>
          <a:lstStyle/>
          <a:p>
            <a:pPr algn="l" marL="0" indent="0" lvl="1">
              <a:lnSpc>
                <a:spcPts val="7656"/>
              </a:lnSpc>
            </a:pPr>
            <a:r>
              <a:rPr lang="en-US" b="true" sz="8507" spc="-391">
                <a:solidFill>
                  <a:srgbClr val="051D40"/>
                </a:solidFill>
                <a:latin typeface="Raleway Medium"/>
                <a:ea typeface="Raleway Medium"/>
                <a:cs typeface="Raleway Medium"/>
                <a:sym typeface="Raleway Medium"/>
              </a:rPr>
              <a:t>Blueprint :</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068249" y="1631423"/>
            <a:ext cx="14405754" cy="8175265"/>
          </a:xfrm>
          <a:custGeom>
            <a:avLst/>
            <a:gdLst/>
            <a:ahLst/>
            <a:cxnLst/>
            <a:rect r="r" b="b" t="t" l="l"/>
            <a:pathLst>
              <a:path h="8175265" w="14405754">
                <a:moveTo>
                  <a:pt x="0" y="0"/>
                </a:moveTo>
                <a:lnTo>
                  <a:pt x="14405754" y="0"/>
                </a:lnTo>
                <a:lnTo>
                  <a:pt x="14405754" y="8175265"/>
                </a:lnTo>
                <a:lnTo>
                  <a:pt x="0" y="8175265"/>
                </a:lnTo>
                <a:lnTo>
                  <a:pt x="0" y="0"/>
                </a:lnTo>
                <a:close/>
              </a:path>
            </a:pathLst>
          </a:custGeom>
          <a:blipFill>
            <a:blip r:embed="rId2"/>
            <a:stretch>
              <a:fillRect l="0" t="0" r="0" b="0"/>
            </a:stretch>
          </a:blipFill>
        </p:spPr>
      </p:sp>
      <p:sp>
        <p:nvSpPr>
          <p:cNvPr name="TextBox 3" id="3"/>
          <p:cNvSpPr txBox="true"/>
          <p:nvPr/>
        </p:nvSpPr>
        <p:spPr>
          <a:xfrm rot="0">
            <a:off x="241770" y="363030"/>
            <a:ext cx="7180499" cy="1125111"/>
          </a:xfrm>
          <a:prstGeom prst="rect">
            <a:avLst/>
          </a:prstGeom>
        </p:spPr>
        <p:txBody>
          <a:bodyPr anchor="t" rtlCol="false" tIns="0" lIns="0" bIns="0" rIns="0">
            <a:spAutoFit/>
          </a:bodyPr>
          <a:lstStyle/>
          <a:p>
            <a:pPr algn="l" marL="0" indent="0" lvl="1">
              <a:lnSpc>
                <a:spcPts val="8188"/>
              </a:lnSpc>
            </a:pPr>
            <a:r>
              <a:rPr lang="en-US" b="true" sz="9098" spc="-418">
                <a:solidFill>
                  <a:srgbClr val="051D40"/>
                </a:solidFill>
                <a:latin typeface="Raleway Medium"/>
                <a:ea typeface="Raleway Medium"/>
                <a:cs typeface="Raleway Medium"/>
                <a:sym typeface="Raleway Medium"/>
              </a:rPr>
              <a:t>Dashboard :</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145DA0"/>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923791" y="-783256"/>
            <a:ext cx="11853512" cy="11853512"/>
          </a:xfrm>
          <a:custGeom>
            <a:avLst/>
            <a:gdLst/>
            <a:ahLst/>
            <a:cxnLst/>
            <a:rect r="r" b="b" t="t" l="l"/>
            <a:pathLst>
              <a:path h="11853512" w="11853512">
                <a:moveTo>
                  <a:pt x="0" y="0"/>
                </a:moveTo>
                <a:lnTo>
                  <a:pt x="11853513" y="0"/>
                </a:lnTo>
                <a:lnTo>
                  <a:pt x="11853513" y="11853512"/>
                </a:lnTo>
                <a:lnTo>
                  <a:pt x="0" y="1185351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2114627" y="2740008"/>
            <a:ext cx="5144673" cy="5614922"/>
          </a:xfrm>
          <a:custGeom>
            <a:avLst/>
            <a:gdLst/>
            <a:ahLst/>
            <a:cxnLst/>
            <a:rect r="r" b="b" t="t" l="l"/>
            <a:pathLst>
              <a:path h="5614922" w="5144673">
                <a:moveTo>
                  <a:pt x="0" y="0"/>
                </a:moveTo>
                <a:lnTo>
                  <a:pt x="5144673" y="0"/>
                </a:lnTo>
                <a:lnTo>
                  <a:pt x="5144673" y="5614922"/>
                </a:lnTo>
                <a:lnTo>
                  <a:pt x="0" y="561492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866684" y="3441653"/>
            <a:ext cx="9554564" cy="3526628"/>
          </a:xfrm>
          <a:prstGeom prst="rect">
            <a:avLst/>
          </a:prstGeom>
        </p:spPr>
        <p:txBody>
          <a:bodyPr anchor="t" rtlCol="false" tIns="0" lIns="0" bIns="0" rIns="0">
            <a:spAutoFit/>
          </a:bodyPr>
          <a:lstStyle/>
          <a:p>
            <a:pPr algn="l" marL="0" indent="0" lvl="1">
              <a:lnSpc>
                <a:spcPts val="13331"/>
              </a:lnSpc>
            </a:pPr>
            <a:r>
              <a:rPr lang="en-US" b="true" sz="14812" spc="-681">
                <a:solidFill>
                  <a:srgbClr val="051D40"/>
                </a:solidFill>
                <a:latin typeface="Raleway Medium"/>
                <a:ea typeface="Raleway Medium"/>
                <a:cs typeface="Raleway Medium"/>
                <a:sym typeface="Raleway Medium"/>
              </a:rPr>
              <a:t>Any Questions?</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145DA0"/>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923791" y="-783256"/>
            <a:ext cx="11853512" cy="11853512"/>
          </a:xfrm>
          <a:custGeom>
            <a:avLst/>
            <a:gdLst/>
            <a:ahLst/>
            <a:cxnLst/>
            <a:rect r="r" b="b" t="t" l="l"/>
            <a:pathLst>
              <a:path h="11853512" w="11853512">
                <a:moveTo>
                  <a:pt x="0" y="0"/>
                </a:moveTo>
                <a:lnTo>
                  <a:pt x="11853513" y="0"/>
                </a:lnTo>
                <a:lnTo>
                  <a:pt x="11853513" y="11853512"/>
                </a:lnTo>
                <a:lnTo>
                  <a:pt x="0" y="1185351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219200" y="2646761"/>
            <a:ext cx="8144502" cy="5212553"/>
          </a:xfrm>
          <a:prstGeom prst="rect">
            <a:avLst/>
          </a:prstGeom>
        </p:spPr>
        <p:txBody>
          <a:bodyPr anchor="t" rtlCol="false" tIns="0" lIns="0" bIns="0" rIns="0">
            <a:spAutoFit/>
          </a:bodyPr>
          <a:lstStyle/>
          <a:p>
            <a:pPr algn="l" marL="0" indent="0" lvl="1">
              <a:lnSpc>
                <a:spcPts val="13331"/>
              </a:lnSpc>
            </a:pPr>
            <a:r>
              <a:rPr lang="en-US" b="true" sz="14812" spc="-681">
                <a:solidFill>
                  <a:srgbClr val="051D40"/>
                </a:solidFill>
                <a:latin typeface="Raleway Medium"/>
                <a:ea typeface="Raleway Medium"/>
                <a:cs typeface="Raleway Medium"/>
                <a:sym typeface="Raleway Medium"/>
              </a:rPr>
              <a:t>Thank you very much!</a:t>
            </a:r>
          </a:p>
        </p:txBody>
      </p:sp>
      <p:sp>
        <p:nvSpPr>
          <p:cNvPr name="Freeform 4" id="4"/>
          <p:cNvSpPr/>
          <p:nvPr/>
        </p:nvSpPr>
        <p:spPr>
          <a:xfrm flipH="false" flipV="false" rot="0">
            <a:off x="11867657" y="1376536"/>
            <a:ext cx="5561408" cy="7533927"/>
          </a:xfrm>
          <a:custGeom>
            <a:avLst/>
            <a:gdLst/>
            <a:ahLst/>
            <a:cxnLst/>
            <a:rect r="r" b="b" t="t" l="l"/>
            <a:pathLst>
              <a:path h="7533927" w="5561408">
                <a:moveTo>
                  <a:pt x="0" y="0"/>
                </a:moveTo>
                <a:lnTo>
                  <a:pt x="5561408" y="0"/>
                </a:lnTo>
                <a:lnTo>
                  <a:pt x="5561408" y="7533928"/>
                </a:lnTo>
                <a:lnTo>
                  <a:pt x="0" y="753392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145DA0"/>
        </a:solidFill>
      </p:bgPr>
    </p:bg>
    <p:spTree>
      <p:nvGrpSpPr>
        <p:cNvPr id="1" name=""/>
        <p:cNvGrpSpPr/>
        <p:nvPr/>
      </p:nvGrpSpPr>
      <p:grpSpPr>
        <a:xfrm>
          <a:off x="0" y="0"/>
          <a:ext cx="0" cy="0"/>
          <a:chOff x="0" y="0"/>
          <a:chExt cx="0" cy="0"/>
        </a:xfrm>
      </p:grpSpPr>
      <p:sp>
        <p:nvSpPr>
          <p:cNvPr name="Freeform 2" id="2"/>
          <p:cNvSpPr/>
          <p:nvPr/>
        </p:nvSpPr>
        <p:spPr>
          <a:xfrm flipH="false" flipV="false" rot="0">
            <a:off x="10592221" y="2050095"/>
            <a:ext cx="7247488" cy="6456853"/>
          </a:xfrm>
          <a:custGeom>
            <a:avLst/>
            <a:gdLst/>
            <a:ahLst/>
            <a:cxnLst/>
            <a:rect r="r" b="b" t="t" l="l"/>
            <a:pathLst>
              <a:path h="6456853" w="7247488">
                <a:moveTo>
                  <a:pt x="0" y="0"/>
                </a:moveTo>
                <a:lnTo>
                  <a:pt x="7247487" y="0"/>
                </a:lnTo>
                <a:lnTo>
                  <a:pt x="7247487" y="6456853"/>
                </a:lnTo>
                <a:lnTo>
                  <a:pt x="0" y="645685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3" id="3"/>
          <p:cNvSpPr/>
          <p:nvPr/>
        </p:nvSpPr>
        <p:spPr>
          <a:xfrm flipH="false" flipV="false" rot="0">
            <a:off x="306384" y="170554"/>
            <a:ext cx="2134146" cy="2124661"/>
          </a:xfrm>
          <a:custGeom>
            <a:avLst/>
            <a:gdLst/>
            <a:ahLst/>
            <a:cxnLst/>
            <a:rect r="r" b="b" t="t" l="l"/>
            <a:pathLst>
              <a:path h="2124661" w="2134146">
                <a:moveTo>
                  <a:pt x="0" y="0"/>
                </a:moveTo>
                <a:lnTo>
                  <a:pt x="2134146" y="0"/>
                </a:lnTo>
                <a:lnTo>
                  <a:pt x="2134146" y="2124661"/>
                </a:lnTo>
                <a:lnTo>
                  <a:pt x="0" y="2124661"/>
                </a:lnTo>
                <a:lnTo>
                  <a:pt x="0" y="0"/>
                </a:lnTo>
                <a:close/>
              </a:path>
            </a:pathLst>
          </a:custGeom>
          <a:blipFill>
            <a:blip r:embed="rId4"/>
            <a:stretch>
              <a:fillRect l="0" t="0" r="0" b="0"/>
            </a:stretch>
          </a:blipFill>
        </p:spPr>
      </p:sp>
      <p:grpSp>
        <p:nvGrpSpPr>
          <p:cNvPr name="Group 4" id="4"/>
          <p:cNvGrpSpPr/>
          <p:nvPr/>
        </p:nvGrpSpPr>
        <p:grpSpPr>
          <a:xfrm rot="0">
            <a:off x="306384" y="2624554"/>
            <a:ext cx="14283139" cy="1502705"/>
            <a:chOff x="0" y="0"/>
            <a:chExt cx="19044185" cy="2003607"/>
          </a:xfrm>
        </p:grpSpPr>
        <p:sp>
          <p:nvSpPr>
            <p:cNvPr name="TextBox 5" id="5"/>
            <p:cNvSpPr txBox="true"/>
            <p:nvPr/>
          </p:nvSpPr>
          <p:spPr>
            <a:xfrm rot="0">
              <a:off x="1827323" y="334169"/>
              <a:ext cx="17216863" cy="1669437"/>
            </a:xfrm>
            <a:prstGeom prst="rect">
              <a:avLst/>
            </a:prstGeom>
          </p:spPr>
          <p:txBody>
            <a:bodyPr anchor="t" rtlCol="false" tIns="0" lIns="0" bIns="0" rIns="0">
              <a:spAutoFit/>
            </a:bodyPr>
            <a:lstStyle/>
            <a:p>
              <a:pPr algn="l">
                <a:lnSpc>
                  <a:spcPts val="4050"/>
                </a:lnSpc>
              </a:pPr>
              <a:r>
                <a:rPr lang="en-US" sz="4500" spc="-207" b="true">
                  <a:solidFill>
                    <a:srgbClr val="FFFFFF"/>
                  </a:solidFill>
                  <a:latin typeface="Raleway Bold"/>
                  <a:ea typeface="Raleway Bold"/>
                  <a:cs typeface="Raleway Bold"/>
                  <a:sym typeface="Raleway Bold"/>
                </a:rPr>
                <a:t>Track :</a:t>
              </a:r>
              <a:r>
                <a:rPr lang="en-US" sz="4500" spc="-207" b="true">
                  <a:solidFill>
                    <a:srgbClr val="FFFFFF"/>
                  </a:solidFill>
                  <a:latin typeface="Raleway Medium"/>
                  <a:ea typeface="Raleway Medium"/>
                  <a:cs typeface="Raleway Medium"/>
                  <a:sym typeface="Raleway Medium"/>
                </a:rPr>
                <a:t> </a:t>
              </a:r>
              <a:r>
                <a:rPr lang="en-US" sz="4500" spc="-207">
                  <a:solidFill>
                    <a:srgbClr val="FFFFFF"/>
                  </a:solidFill>
                  <a:latin typeface="Raleway"/>
                  <a:ea typeface="Raleway"/>
                  <a:cs typeface="Raleway"/>
                  <a:sym typeface="Raleway"/>
                </a:rPr>
                <a:t>Data Analyst Specialist</a:t>
              </a:r>
            </a:p>
            <a:p>
              <a:pPr algn="l" marL="0" indent="0" lvl="1">
                <a:lnSpc>
                  <a:spcPts val="5040"/>
                </a:lnSpc>
              </a:pPr>
            </a:p>
          </p:txBody>
        </p:sp>
        <p:sp>
          <p:nvSpPr>
            <p:cNvPr name="TextBox 6" id="6"/>
            <p:cNvSpPr txBox="true"/>
            <p:nvPr/>
          </p:nvSpPr>
          <p:spPr>
            <a:xfrm rot="0">
              <a:off x="0" y="152400"/>
              <a:ext cx="1739211" cy="1048569"/>
            </a:xfrm>
            <a:prstGeom prst="rect">
              <a:avLst/>
            </a:prstGeom>
          </p:spPr>
          <p:txBody>
            <a:bodyPr anchor="t" rtlCol="false" tIns="0" lIns="0" bIns="0" rIns="0">
              <a:spAutoFit/>
            </a:bodyPr>
            <a:lstStyle/>
            <a:p>
              <a:pPr algn="l" marL="0" indent="0" lvl="1">
                <a:lnSpc>
                  <a:spcPts val="5349"/>
                </a:lnSpc>
              </a:pPr>
              <a:r>
                <a:rPr lang="en-US" b="true" sz="5944" spc="-273">
                  <a:solidFill>
                    <a:srgbClr val="FFFFFF"/>
                  </a:solidFill>
                  <a:latin typeface="Raleway Medium"/>
                  <a:ea typeface="Raleway Medium"/>
                  <a:cs typeface="Raleway Medium"/>
                  <a:sym typeface="Raleway Medium"/>
                </a:rPr>
                <a:t>01.</a:t>
              </a:r>
            </a:p>
          </p:txBody>
        </p:sp>
      </p:grpSp>
      <p:grpSp>
        <p:nvGrpSpPr>
          <p:cNvPr name="Group 7" id="7"/>
          <p:cNvGrpSpPr/>
          <p:nvPr/>
        </p:nvGrpSpPr>
        <p:grpSpPr>
          <a:xfrm rot="0">
            <a:off x="306384" y="4127259"/>
            <a:ext cx="14283139" cy="1466782"/>
            <a:chOff x="0" y="0"/>
            <a:chExt cx="19044185" cy="1955709"/>
          </a:xfrm>
        </p:grpSpPr>
        <p:sp>
          <p:nvSpPr>
            <p:cNvPr name="TextBox 8" id="8"/>
            <p:cNvSpPr txBox="true"/>
            <p:nvPr/>
          </p:nvSpPr>
          <p:spPr>
            <a:xfrm rot="0">
              <a:off x="0" y="152400"/>
              <a:ext cx="2235835" cy="1051274"/>
            </a:xfrm>
            <a:prstGeom prst="rect">
              <a:avLst/>
            </a:prstGeom>
          </p:spPr>
          <p:txBody>
            <a:bodyPr anchor="t" rtlCol="false" tIns="0" lIns="0" bIns="0" rIns="0">
              <a:spAutoFit/>
            </a:bodyPr>
            <a:lstStyle/>
            <a:p>
              <a:pPr algn="l" marL="0" indent="0" lvl="1">
                <a:lnSpc>
                  <a:spcPts val="5349"/>
                </a:lnSpc>
                <a:spcBef>
                  <a:spcPct val="0"/>
                </a:spcBef>
              </a:pPr>
              <a:r>
                <a:rPr lang="en-US" b="true" sz="5944" spc="-273" strike="noStrike" u="none">
                  <a:solidFill>
                    <a:srgbClr val="FFFFFF"/>
                  </a:solidFill>
                  <a:latin typeface="Raleway Medium"/>
                  <a:ea typeface="Raleway Medium"/>
                  <a:cs typeface="Raleway Medium"/>
                  <a:sym typeface="Raleway Medium"/>
                </a:rPr>
                <a:t>02.</a:t>
              </a:r>
            </a:p>
          </p:txBody>
        </p:sp>
        <p:sp>
          <p:nvSpPr>
            <p:cNvPr name="TextBox 9" id="9"/>
            <p:cNvSpPr txBox="true"/>
            <p:nvPr/>
          </p:nvSpPr>
          <p:spPr>
            <a:xfrm rot="0">
              <a:off x="1827323" y="286272"/>
              <a:ext cx="17216863" cy="1669437"/>
            </a:xfrm>
            <a:prstGeom prst="rect">
              <a:avLst/>
            </a:prstGeom>
          </p:spPr>
          <p:txBody>
            <a:bodyPr anchor="t" rtlCol="false" tIns="0" lIns="0" bIns="0" rIns="0">
              <a:spAutoFit/>
            </a:bodyPr>
            <a:lstStyle/>
            <a:p>
              <a:pPr algn="l">
                <a:lnSpc>
                  <a:spcPts val="4050"/>
                </a:lnSpc>
              </a:pPr>
              <a:r>
                <a:rPr lang="en-US" sz="4500" spc="-207" b="true">
                  <a:solidFill>
                    <a:srgbClr val="FFFFFF"/>
                  </a:solidFill>
                  <a:latin typeface="Raleway Bold"/>
                  <a:ea typeface="Raleway Bold"/>
                  <a:cs typeface="Raleway Bold"/>
                  <a:sym typeface="Raleway Bold"/>
                </a:rPr>
                <a:t>Group :</a:t>
              </a:r>
              <a:r>
                <a:rPr lang="en-US" sz="4500" spc="-207" b="true">
                  <a:solidFill>
                    <a:srgbClr val="FFFFFF"/>
                  </a:solidFill>
                  <a:latin typeface="Raleway Medium"/>
                  <a:ea typeface="Raleway Medium"/>
                  <a:cs typeface="Raleway Medium"/>
                  <a:sym typeface="Raleway Medium"/>
                </a:rPr>
                <a:t> </a:t>
              </a:r>
              <a:r>
                <a:rPr lang="en-US" sz="4500" spc="-207">
                  <a:solidFill>
                    <a:srgbClr val="FFFFFF"/>
                  </a:solidFill>
                  <a:latin typeface="Raleway"/>
                  <a:ea typeface="Raleway"/>
                  <a:cs typeface="Raleway"/>
                  <a:sym typeface="Raleway"/>
                </a:rPr>
                <a:t>CAI1_DAT1_G9d</a:t>
              </a:r>
            </a:p>
            <a:p>
              <a:pPr algn="l" marL="0" indent="0" lvl="1">
                <a:lnSpc>
                  <a:spcPts val="5040"/>
                </a:lnSpc>
              </a:pPr>
            </a:p>
          </p:txBody>
        </p:sp>
      </p:grpSp>
      <p:grpSp>
        <p:nvGrpSpPr>
          <p:cNvPr name="Group 10" id="10"/>
          <p:cNvGrpSpPr/>
          <p:nvPr/>
        </p:nvGrpSpPr>
        <p:grpSpPr>
          <a:xfrm rot="0">
            <a:off x="306384" y="5565751"/>
            <a:ext cx="14571561" cy="1502705"/>
            <a:chOff x="0" y="0"/>
            <a:chExt cx="19428748" cy="2003607"/>
          </a:xfrm>
        </p:grpSpPr>
        <p:sp>
          <p:nvSpPr>
            <p:cNvPr name="TextBox 11" id="11"/>
            <p:cNvSpPr txBox="true"/>
            <p:nvPr/>
          </p:nvSpPr>
          <p:spPr>
            <a:xfrm rot="0">
              <a:off x="1864222" y="334169"/>
              <a:ext cx="17564526" cy="1669437"/>
            </a:xfrm>
            <a:prstGeom prst="rect">
              <a:avLst/>
            </a:prstGeom>
          </p:spPr>
          <p:txBody>
            <a:bodyPr anchor="t" rtlCol="false" tIns="0" lIns="0" bIns="0" rIns="0">
              <a:spAutoFit/>
            </a:bodyPr>
            <a:lstStyle/>
            <a:p>
              <a:pPr algn="l">
                <a:lnSpc>
                  <a:spcPts val="4050"/>
                </a:lnSpc>
              </a:pPr>
              <a:r>
                <a:rPr lang="en-US" sz="4500" spc="-207" b="true">
                  <a:solidFill>
                    <a:srgbClr val="FFFFFF"/>
                  </a:solidFill>
                  <a:latin typeface="Raleway Bold"/>
                  <a:ea typeface="Raleway Bold"/>
                  <a:cs typeface="Raleway Bold"/>
                  <a:sym typeface="Raleway Bold"/>
                </a:rPr>
                <a:t>Provider :</a:t>
              </a:r>
              <a:r>
                <a:rPr lang="en-US" sz="4500" spc="-207" b="true">
                  <a:solidFill>
                    <a:srgbClr val="FFFFFF"/>
                  </a:solidFill>
                  <a:latin typeface="Raleway Medium"/>
                  <a:ea typeface="Raleway Medium"/>
                  <a:cs typeface="Raleway Medium"/>
                  <a:sym typeface="Raleway Medium"/>
                </a:rPr>
                <a:t> </a:t>
              </a:r>
              <a:r>
                <a:rPr lang="en-US" sz="4500" spc="-207">
                  <a:solidFill>
                    <a:srgbClr val="FFFFFF"/>
                  </a:solidFill>
                  <a:latin typeface="Raleway"/>
                  <a:ea typeface="Raleway"/>
                  <a:cs typeface="Raleway"/>
                  <a:sym typeface="Raleway"/>
                </a:rPr>
                <a:t>AST</a:t>
              </a:r>
            </a:p>
            <a:p>
              <a:pPr algn="l" marL="0" indent="0" lvl="1">
                <a:lnSpc>
                  <a:spcPts val="5040"/>
                </a:lnSpc>
              </a:pPr>
            </a:p>
          </p:txBody>
        </p:sp>
        <p:sp>
          <p:nvSpPr>
            <p:cNvPr name="TextBox 12" id="12"/>
            <p:cNvSpPr txBox="true"/>
            <p:nvPr/>
          </p:nvSpPr>
          <p:spPr>
            <a:xfrm rot="0">
              <a:off x="0" y="152400"/>
              <a:ext cx="1774331" cy="1048569"/>
            </a:xfrm>
            <a:prstGeom prst="rect">
              <a:avLst/>
            </a:prstGeom>
          </p:spPr>
          <p:txBody>
            <a:bodyPr anchor="t" rtlCol="false" tIns="0" lIns="0" bIns="0" rIns="0">
              <a:spAutoFit/>
            </a:bodyPr>
            <a:lstStyle/>
            <a:p>
              <a:pPr algn="l" marL="0" indent="0" lvl="1">
                <a:lnSpc>
                  <a:spcPts val="5349"/>
                </a:lnSpc>
              </a:pPr>
              <a:r>
                <a:rPr lang="en-US" b="true" sz="5944" spc="-273">
                  <a:solidFill>
                    <a:srgbClr val="FFFFFF"/>
                  </a:solidFill>
                  <a:latin typeface="Raleway Medium"/>
                  <a:ea typeface="Raleway Medium"/>
                  <a:cs typeface="Raleway Medium"/>
                  <a:sym typeface="Raleway Medium"/>
                </a:rPr>
                <a:t>03.</a:t>
              </a:r>
            </a:p>
          </p:txBody>
        </p:sp>
      </p:grpSp>
      <p:grpSp>
        <p:nvGrpSpPr>
          <p:cNvPr name="Group 13" id="13"/>
          <p:cNvGrpSpPr/>
          <p:nvPr/>
        </p:nvGrpSpPr>
        <p:grpSpPr>
          <a:xfrm rot="0">
            <a:off x="306384" y="7130681"/>
            <a:ext cx="14283139" cy="1502705"/>
            <a:chOff x="0" y="0"/>
            <a:chExt cx="19044185" cy="2003607"/>
          </a:xfrm>
        </p:grpSpPr>
        <p:sp>
          <p:nvSpPr>
            <p:cNvPr name="TextBox 14" id="14"/>
            <p:cNvSpPr txBox="true"/>
            <p:nvPr/>
          </p:nvSpPr>
          <p:spPr>
            <a:xfrm rot="0">
              <a:off x="1827323" y="334169"/>
              <a:ext cx="17216863" cy="1669437"/>
            </a:xfrm>
            <a:prstGeom prst="rect">
              <a:avLst/>
            </a:prstGeom>
          </p:spPr>
          <p:txBody>
            <a:bodyPr anchor="t" rtlCol="false" tIns="0" lIns="0" bIns="0" rIns="0">
              <a:spAutoFit/>
            </a:bodyPr>
            <a:lstStyle/>
            <a:p>
              <a:pPr algn="l">
                <a:lnSpc>
                  <a:spcPts val="4050"/>
                </a:lnSpc>
              </a:pPr>
              <a:r>
                <a:rPr lang="en-US" sz="4500" spc="-207" b="true">
                  <a:solidFill>
                    <a:srgbClr val="FFFFFF"/>
                  </a:solidFill>
                  <a:latin typeface="Raleway Bold"/>
                  <a:ea typeface="Raleway Bold"/>
                  <a:cs typeface="Raleway Bold"/>
                  <a:sym typeface="Raleway Bold"/>
                </a:rPr>
                <a:t>Instructor :</a:t>
              </a:r>
              <a:r>
                <a:rPr lang="en-US" sz="4500" spc="-207" b="true">
                  <a:solidFill>
                    <a:srgbClr val="FFFFFF"/>
                  </a:solidFill>
                  <a:latin typeface="Raleway Medium"/>
                  <a:ea typeface="Raleway Medium"/>
                  <a:cs typeface="Raleway Medium"/>
                  <a:sym typeface="Raleway Medium"/>
                </a:rPr>
                <a:t> </a:t>
              </a:r>
              <a:r>
                <a:rPr lang="en-US" sz="4500" spc="-207">
                  <a:solidFill>
                    <a:srgbClr val="FFFFFF"/>
                  </a:solidFill>
                  <a:latin typeface="Raleway"/>
                  <a:ea typeface="Raleway"/>
                  <a:cs typeface="Raleway"/>
                  <a:sym typeface="Raleway"/>
                </a:rPr>
                <a:t>Eng. Ahmed Abdulatif</a:t>
              </a:r>
            </a:p>
            <a:p>
              <a:pPr algn="l" marL="0" indent="0" lvl="1">
                <a:lnSpc>
                  <a:spcPts val="5040"/>
                </a:lnSpc>
              </a:pPr>
            </a:p>
          </p:txBody>
        </p:sp>
        <p:sp>
          <p:nvSpPr>
            <p:cNvPr name="TextBox 15" id="15"/>
            <p:cNvSpPr txBox="true"/>
            <p:nvPr/>
          </p:nvSpPr>
          <p:spPr>
            <a:xfrm rot="0">
              <a:off x="0" y="152400"/>
              <a:ext cx="1739211" cy="1048569"/>
            </a:xfrm>
            <a:prstGeom prst="rect">
              <a:avLst/>
            </a:prstGeom>
          </p:spPr>
          <p:txBody>
            <a:bodyPr anchor="t" rtlCol="false" tIns="0" lIns="0" bIns="0" rIns="0">
              <a:spAutoFit/>
            </a:bodyPr>
            <a:lstStyle/>
            <a:p>
              <a:pPr algn="l" marL="0" indent="0" lvl="1">
                <a:lnSpc>
                  <a:spcPts val="5349"/>
                </a:lnSpc>
              </a:pPr>
              <a:r>
                <a:rPr lang="en-US" b="true" sz="5944" spc="-273">
                  <a:solidFill>
                    <a:srgbClr val="FFFFFF"/>
                  </a:solidFill>
                  <a:latin typeface="Raleway Medium"/>
                  <a:ea typeface="Raleway Medium"/>
                  <a:cs typeface="Raleway Medium"/>
                  <a:sym typeface="Raleway Medium"/>
                </a:rPr>
                <a:t>04.</a:t>
              </a:r>
            </a:p>
          </p:txBody>
        </p:sp>
      </p:grpSp>
      <p:grpSp>
        <p:nvGrpSpPr>
          <p:cNvPr name="Group 16" id="16"/>
          <p:cNvGrpSpPr/>
          <p:nvPr/>
        </p:nvGrpSpPr>
        <p:grpSpPr>
          <a:xfrm rot="0">
            <a:off x="306384" y="8506948"/>
            <a:ext cx="14283139" cy="1502705"/>
            <a:chOff x="0" y="0"/>
            <a:chExt cx="19044185" cy="2003607"/>
          </a:xfrm>
        </p:grpSpPr>
        <p:sp>
          <p:nvSpPr>
            <p:cNvPr name="TextBox 17" id="17"/>
            <p:cNvSpPr txBox="true"/>
            <p:nvPr/>
          </p:nvSpPr>
          <p:spPr>
            <a:xfrm rot="0">
              <a:off x="1827323" y="334169"/>
              <a:ext cx="17216863" cy="1669437"/>
            </a:xfrm>
            <a:prstGeom prst="rect">
              <a:avLst/>
            </a:prstGeom>
          </p:spPr>
          <p:txBody>
            <a:bodyPr anchor="t" rtlCol="false" tIns="0" lIns="0" bIns="0" rIns="0">
              <a:spAutoFit/>
            </a:bodyPr>
            <a:lstStyle/>
            <a:p>
              <a:pPr algn="l">
                <a:lnSpc>
                  <a:spcPts val="4050"/>
                </a:lnSpc>
              </a:pPr>
              <a:r>
                <a:rPr lang="en-US" sz="4500" spc="-207" b="true">
                  <a:solidFill>
                    <a:srgbClr val="FFFFFF"/>
                  </a:solidFill>
                  <a:latin typeface="Raleway Bold"/>
                  <a:ea typeface="Raleway Bold"/>
                  <a:cs typeface="Raleway Bold"/>
                  <a:sym typeface="Raleway Bold"/>
                </a:rPr>
                <a:t>Data Source:</a:t>
              </a:r>
              <a:r>
                <a:rPr lang="en-US" sz="4500" spc="-207" b="true">
                  <a:solidFill>
                    <a:srgbClr val="FFFFFF"/>
                  </a:solidFill>
                  <a:latin typeface="Raleway Medium"/>
                  <a:ea typeface="Raleway Medium"/>
                  <a:cs typeface="Raleway Medium"/>
                  <a:sym typeface="Raleway Medium"/>
                </a:rPr>
                <a:t> </a:t>
              </a:r>
              <a:r>
                <a:rPr lang="en-US" sz="4500" spc="-207" u="sng">
                  <a:solidFill>
                    <a:srgbClr val="FFFFFF"/>
                  </a:solidFill>
                  <a:latin typeface="Raleway"/>
                  <a:ea typeface="Raleway"/>
                  <a:cs typeface="Raleway"/>
                  <a:sym typeface="Raleway"/>
                  <a:hlinkClick r:id="rId5" tooltip="https://drive.google.com/file/d/1ftMm3xwbxsDeymovSj5myEigozyDwlW0/view?usp=sharing"/>
                </a:rPr>
                <a:t>Link</a:t>
              </a:r>
            </a:p>
            <a:p>
              <a:pPr algn="l" marL="0" indent="0" lvl="1">
                <a:lnSpc>
                  <a:spcPts val="5040"/>
                </a:lnSpc>
              </a:pPr>
            </a:p>
          </p:txBody>
        </p:sp>
        <p:sp>
          <p:nvSpPr>
            <p:cNvPr name="TextBox 18" id="18"/>
            <p:cNvSpPr txBox="true"/>
            <p:nvPr/>
          </p:nvSpPr>
          <p:spPr>
            <a:xfrm rot="0">
              <a:off x="0" y="152400"/>
              <a:ext cx="1739211" cy="1048569"/>
            </a:xfrm>
            <a:prstGeom prst="rect">
              <a:avLst/>
            </a:prstGeom>
          </p:spPr>
          <p:txBody>
            <a:bodyPr anchor="t" rtlCol="false" tIns="0" lIns="0" bIns="0" rIns="0">
              <a:spAutoFit/>
            </a:bodyPr>
            <a:lstStyle/>
            <a:p>
              <a:pPr algn="l" marL="0" indent="0" lvl="1">
                <a:lnSpc>
                  <a:spcPts val="5349"/>
                </a:lnSpc>
              </a:pPr>
              <a:r>
                <a:rPr lang="en-US" b="true" sz="5944" spc="-273">
                  <a:solidFill>
                    <a:srgbClr val="FFFFFF"/>
                  </a:solidFill>
                  <a:latin typeface="Raleway Medium"/>
                  <a:ea typeface="Raleway Medium"/>
                  <a:cs typeface="Raleway Medium"/>
                  <a:sym typeface="Raleway Medium"/>
                </a:rPr>
                <a:t>05.</a:t>
              </a:r>
            </a:p>
          </p:txBody>
        </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56AEFF"/>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0" y="-1712478"/>
            <a:ext cx="19350452" cy="19350452"/>
          </a:xfrm>
          <a:custGeom>
            <a:avLst/>
            <a:gdLst/>
            <a:ahLst/>
            <a:cxnLst/>
            <a:rect r="r" b="b" t="t" l="l"/>
            <a:pathLst>
              <a:path h="19350452" w="19350452">
                <a:moveTo>
                  <a:pt x="0" y="0"/>
                </a:moveTo>
                <a:lnTo>
                  <a:pt x="19350452" y="0"/>
                </a:lnTo>
                <a:lnTo>
                  <a:pt x="19350452" y="19350451"/>
                </a:lnTo>
                <a:lnTo>
                  <a:pt x="0" y="1935045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543760" y="126815"/>
            <a:ext cx="14114269" cy="10033371"/>
          </a:xfrm>
          <a:custGeom>
            <a:avLst/>
            <a:gdLst/>
            <a:ahLst/>
            <a:cxnLst/>
            <a:rect r="r" b="b" t="t" l="l"/>
            <a:pathLst>
              <a:path h="10033371" w="14114269">
                <a:moveTo>
                  <a:pt x="0" y="0"/>
                </a:moveTo>
                <a:lnTo>
                  <a:pt x="14114269" y="0"/>
                </a:lnTo>
                <a:lnTo>
                  <a:pt x="14114269" y="10033370"/>
                </a:lnTo>
                <a:lnTo>
                  <a:pt x="0" y="10033370"/>
                </a:lnTo>
                <a:lnTo>
                  <a:pt x="0" y="0"/>
                </a:lnTo>
                <a:close/>
              </a:path>
            </a:pathLst>
          </a:custGeom>
          <a:blipFill>
            <a:blip r:embed="rId4"/>
            <a:stretch>
              <a:fillRect l="-5698" t="-3787" r="0" b="-108"/>
            </a:stretch>
          </a:blipFill>
        </p:spPr>
      </p:sp>
      <p:grpSp>
        <p:nvGrpSpPr>
          <p:cNvPr name="Group 4" id="4"/>
          <p:cNvGrpSpPr/>
          <p:nvPr/>
        </p:nvGrpSpPr>
        <p:grpSpPr>
          <a:xfrm rot="0">
            <a:off x="817195" y="3184217"/>
            <a:ext cx="3453130" cy="1832468"/>
            <a:chOff x="0" y="0"/>
            <a:chExt cx="4604173" cy="2443291"/>
          </a:xfrm>
        </p:grpSpPr>
        <p:sp>
          <p:nvSpPr>
            <p:cNvPr name="TextBox 5" id="5"/>
            <p:cNvSpPr txBox="true"/>
            <p:nvPr/>
          </p:nvSpPr>
          <p:spPr>
            <a:xfrm rot="0">
              <a:off x="0" y="133350"/>
              <a:ext cx="4604173" cy="1078230"/>
            </a:xfrm>
            <a:prstGeom prst="rect">
              <a:avLst/>
            </a:prstGeom>
          </p:spPr>
          <p:txBody>
            <a:bodyPr anchor="t" rtlCol="false" tIns="0" lIns="0" bIns="0" rIns="0">
              <a:spAutoFit/>
            </a:bodyPr>
            <a:lstStyle/>
            <a:p>
              <a:pPr algn="ctr">
                <a:lnSpc>
                  <a:spcPts val="5819"/>
                </a:lnSpc>
              </a:pPr>
              <a:r>
                <a:rPr lang="en-US" sz="5999">
                  <a:solidFill>
                    <a:srgbClr val="FFFFFF"/>
                  </a:solidFill>
                  <a:latin typeface="Vampiro One"/>
                  <a:ea typeface="Vampiro One"/>
                  <a:cs typeface="Vampiro One"/>
                  <a:sym typeface="Vampiro One"/>
                </a:rPr>
                <a:t>Hossam </a:t>
              </a:r>
            </a:p>
          </p:txBody>
        </p:sp>
        <p:sp>
          <p:nvSpPr>
            <p:cNvPr name="TextBox 6" id="6"/>
            <p:cNvSpPr txBox="true"/>
            <p:nvPr/>
          </p:nvSpPr>
          <p:spPr>
            <a:xfrm rot="0">
              <a:off x="0" y="1365060"/>
              <a:ext cx="4547569" cy="1078230"/>
            </a:xfrm>
            <a:prstGeom prst="rect">
              <a:avLst/>
            </a:prstGeom>
          </p:spPr>
          <p:txBody>
            <a:bodyPr anchor="t" rtlCol="false" tIns="0" lIns="0" bIns="0" rIns="0">
              <a:spAutoFit/>
            </a:bodyPr>
            <a:lstStyle/>
            <a:p>
              <a:pPr algn="ctr">
                <a:lnSpc>
                  <a:spcPts val="5820"/>
                </a:lnSpc>
              </a:pPr>
            </a:p>
          </p:txBody>
        </p:sp>
      </p:grpSp>
      <p:grpSp>
        <p:nvGrpSpPr>
          <p:cNvPr name="Group 7" id="7"/>
          <p:cNvGrpSpPr/>
          <p:nvPr/>
        </p:nvGrpSpPr>
        <p:grpSpPr>
          <a:xfrm rot="0">
            <a:off x="3789152" y="6597850"/>
            <a:ext cx="4062017" cy="1629627"/>
            <a:chOff x="0" y="0"/>
            <a:chExt cx="5416023" cy="2172837"/>
          </a:xfrm>
        </p:grpSpPr>
        <p:sp>
          <p:nvSpPr>
            <p:cNvPr name="TextBox 8" id="8"/>
            <p:cNvSpPr txBox="true"/>
            <p:nvPr/>
          </p:nvSpPr>
          <p:spPr>
            <a:xfrm rot="0">
              <a:off x="0" y="133350"/>
              <a:ext cx="5416023" cy="1078230"/>
            </a:xfrm>
            <a:prstGeom prst="rect">
              <a:avLst/>
            </a:prstGeom>
          </p:spPr>
          <p:txBody>
            <a:bodyPr anchor="t" rtlCol="false" tIns="0" lIns="0" bIns="0" rIns="0">
              <a:spAutoFit/>
            </a:bodyPr>
            <a:lstStyle/>
            <a:p>
              <a:pPr algn="ctr">
                <a:lnSpc>
                  <a:spcPts val="5819"/>
                </a:lnSpc>
              </a:pPr>
              <a:r>
                <a:rPr lang="en-US" sz="5999">
                  <a:solidFill>
                    <a:srgbClr val="FFFFFF"/>
                  </a:solidFill>
                  <a:latin typeface="Vampiro One"/>
                  <a:ea typeface="Vampiro One"/>
                  <a:cs typeface="Vampiro One"/>
                  <a:sym typeface="Vampiro One"/>
                </a:rPr>
                <a:t>Reham </a:t>
              </a:r>
            </a:p>
          </p:txBody>
        </p:sp>
        <p:sp>
          <p:nvSpPr>
            <p:cNvPr name="TextBox 9" id="9"/>
            <p:cNvSpPr txBox="true"/>
            <p:nvPr/>
          </p:nvSpPr>
          <p:spPr>
            <a:xfrm rot="0">
              <a:off x="0" y="1326960"/>
              <a:ext cx="5349438" cy="845876"/>
            </a:xfrm>
            <a:prstGeom prst="rect">
              <a:avLst/>
            </a:prstGeom>
          </p:spPr>
          <p:txBody>
            <a:bodyPr anchor="t" rtlCol="false" tIns="0" lIns="0" bIns="0" rIns="0">
              <a:spAutoFit/>
            </a:bodyPr>
            <a:lstStyle/>
            <a:p>
              <a:pPr algn="ctr">
                <a:lnSpc>
                  <a:spcPts val="4506"/>
                </a:lnSpc>
              </a:pPr>
            </a:p>
          </p:txBody>
        </p:sp>
      </p:grpSp>
      <p:grpSp>
        <p:nvGrpSpPr>
          <p:cNvPr name="Group 10" id="10"/>
          <p:cNvGrpSpPr/>
          <p:nvPr/>
        </p:nvGrpSpPr>
        <p:grpSpPr>
          <a:xfrm rot="0">
            <a:off x="8566148" y="5507846"/>
            <a:ext cx="4547643" cy="1775012"/>
            <a:chOff x="0" y="0"/>
            <a:chExt cx="6063525" cy="2366683"/>
          </a:xfrm>
        </p:grpSpPr>
        <p:sp>
          <p:nvSpPr>
            <p:cNvPr name="TextBox 11" id="11"/>
            <p:cNvSpPr txBox="true"/>
            <p:nvPr/>
          </p:nvSpPr>
          <p:spPr>
            <a:xfrm rot="0">
              <a:off x="0" y="161925"/>
              <a:ext cx="6063525" cy="1323297"/>
            </a:xfrm>
            <a:prstGeom prst="rect">
              <a:avLst/>
            </a:prstGeom>
          </p:spPr>
          <p:txBody>
            <a:bodyPr anchor="t" rtlCol="false" tIns="0" lIns="0" bIns="0" rIns="0">
              <a:spAutoFit/>
            </a:bodyPr>
            <a:lstStyle/>
            <a:p>
              <a:pPr algn="ctr">
                <a:lnSpc>
                  <a:spcPts val="7115"/>
                </a:lnSpc>
              </a:pPr>
              <a:r>
                <a:rPr lang="en-US" sz="7335">
                  <a:solidFill>
                    <a:srgbClr val="FFFFFF"/>
                  </a:solidFill>
                  <a:latin typeface="Vampiro One"/>
                  <a:ea typeface="Vampiro One"/>
                  <a:cs typeface="Vampiro One"/>
                  <a:sym typeface="Vampiro One"/>
                </a:rPr>
                <a:t>Mohamed</a:t>
              </a:r>
            </a:p>
          </p:txBody>
        </p:sp>
        <p:sp>
          <p:nvSpPr>
            <p:cNvPr name="TextBox 12" id="12"/>
            <p:cNvSpPr txBox="true"/>
            <p:nvPr/>
          </p:nvSpPr>
          <p:spPr>
            <a:xfrm rot="0">
              <a:off x="0" y="1598932"/>
              <a:ext cx="5988979" cy="767752"/>
            </a:xfrm>
            <a:prstGeom prst="rect">
              <a:avLst/>
            </a:prstGeom>
          </p:spPr>
          <p:txBody>
            <a:bodyPr anchor="t" rtlCol="false" tIns="0" lIns="0" bIns="0" rIns="0">
              <a:spAutoFit/>
            </a:bodyPr>
            <a:lstStyle/>
            <a:p>
              <a:pPr algn="ctr">
                <a:lnSpc>
                  <a:spcPts val="4132"/>
                </a:lnSpc>
              </a:pPr>
            </a:p>
          </p:txBody>
        </p:sp>
      </p:grpSp>
      <p:grpSp>
        <p:nvGrpSpPr>
          <p:cNvPr name="Group 13" id="13"/>
          <p:cNvGrpSpPr/>
          <p:nvPr/>
        </p:nvGrpSpPr>
        <p:grpSpPr>
          <a:xfrm rot="0">
            <a:off x="14573595" y="4084446"/>
            <a:ext cx="4776857" cy="1864478"/>
            <a:chOff x="0" y="0"/>
            <a:chExt cx="6369143" cy="2485971"/>
          </a:xfrm>
        </p:grpSpPr>
        <p:sp>
          <p:nvSpPr>
            <p:cNvPr name="TextBox 14" id="14"/>
            <p:cNvSpPr txBox="true"/>
            <p:nvPr/>
          </p:nvSpPr>
          <p:spPr>
            <a:xfrm rot="0">
              <a:off x="0" y="171450"/>
              <a:ext cx="6369143" cy="1388632"/>
            </a:xfrm>
            <a:prstGeom prst="rect">
              <a:avLst/>
            </a:prstGeom>
          </p:spPr>
          <p:txBody>
            <a:bodyPr anchor="t" rtlCol="false" tIns="0" lIns="0" bIns="0" rIns="0">
              <a:spAutoFit/>
            </a:bodyPr>
            <a:lstStyle/>
            <a:p>
              <a:pPr algn="ctr">
                <a:lnSpc>
                  <a:spcPts val="7474"/>
                </a:lnSpc>
              </a:pPr>
              <a:r>
                <a:rPr lang="en-US" sz="7705">
                  <a:solidFill>
                    <a:srgbClr val="FFFFFF"/>
                  </a:solidFill>
                  <a:latin typeface="Vampiro One"/>
                  <a:ea typeface="Vampiro One"/>
                  <a:cs typeface="Vampiro One"/>
                  <a:sym typeface="Vampiro One"/>
                </a:rPr>
                <a:t>Ali</a:t>
              </a:r>
            </a:p>
          </p:txBody>
        </p:sp>
        <p:sp>
          <p:nvSpPr>
            <p:cNvPr name="TextBox 15" id="15"/>
            <p:cNvSpPr txBox="true"/>
            <p:nvPr/>
          </p:nvSpPr>
          <p:spPr>
            <a:xfrm rot="0">
              <a:off x="0" y="1674721"/>
              <a:ext cx="6290840" cy="811249"/>
            </a:xfrm>
            <a:prstGeom prst="rect">
              <a:avLst/>
            </a:prstGeom>
          </p:spPr>
          <p:txBody>
            <a:bodyPr anchor="t" rtlCol="false" tIns="0" lIns="0" bIns="0" rIns="0">
              <a:spAutoFit/>
            </a:bodyPr>
            <a:lstStyle/>
            <a:p>
              <a:pPr algn="ctr">
                <a:lnSpc>
                  <a:spcPts val="4340"/>
                </a:lnSpc>
              </a:pPr>
            </a:p>
          </p:txBody>
        </p:sp>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145DA0"/>
        </a:solidFill>
      </p:bgPr>
    </p:bg>
    <p:spTree>
      <p:nvGrpSpPr>
        <p:cNvPr id="1" name=""/>
        <p:cNvGrpSpPr/>
        <p:nvPr/>
      </p:nvGrpSpPr>
      <p:grpSpPr>
        <a:xfrm>
          <a:off x="0" y="0"/>
          <a:ext cx="0" cy="0"/>
          <a:chOff x="0" y="0"/>
          <a:chExt cx="0" cy="0"/>
        </a:xfrm>
      </p:grpSpPr>
      <p:sp>
        <p:nvSpPr>
          <p:cNvPr name="Freeform 2" id="2"/>
          <p:cNvSpPr/>
          <p:nvPr/>
        </p:nvSpPr>
        <p:spPr>
          <a:xfrm flipH="false" flipV="false" rot="0">
            <a:off x="13433372" y="8084666"/>
            <a:ext cx="5277926" cy="4404669"/>
          </a:xfrm>
          <a:custGeom>
            <a:avLst/>
            <a:gdLst/>
            <a:ahLst/>
            <a:cxnLst/>
            <a:rect r="r" b="b" t="t" l="l"/>
            <a:pathLst>
              <a:path h="4404669" w="5277926">
                <a:moveTo>
                  <a:pt x="0" y="0"/>
                </a:moveTo>
                <a:lnTo>
                  <a:pt x="5277926" y="0"/>
                </a:lnTo>
                <a:lnTo>
                  <a:pt x="5277926" y="4404668"/>
                </a:lnTo>
                <a:lnTo>
                  <a:pt x="0" y="440466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3" id="3"/>
          <p:cNvSpPr/>
          <p:nvPr/>
        </p:nvSpPr>
        <p:spPr>
          <a:xfrm flipH="false" flipV="false" rot="0">
            <a:off x="-1302276" y="-2383108"/>
            <a:ext cx="4661953" cy="4748285"/>
          </a:xfrm>
          <a:custGeom>
            <a:avLst/>
            <a:gdLst/>
            <a:ahLst/>
            <a:cxnLst/>
            <a:rect r="r" b="b" t="t" l="l"/>
            <a:pathLst>
              <a:path h="4748285" w="4661953">
                <a:moveTo>
                  <a:pt x="0" y="0"/>
                </a:moveTo>
                <a:lnTo>
                  <a:pt x="4661952" y="0"/>
                </a:lnTo>
                <a:lnTo>
                  <a:pt x="4661952" y="4748285"/>
                </a:lnTo>
                <a:lnTo>
                  <a:pt x="0" y="474828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TextBox 4" id="4"/>
          <p:cNvSpPr txBox="true"/>
          <p:nvPr/>
        </p:nvSpPr>
        <p:spPr>
          <a:xfrm rot="0">
            <a:off x="4507025" y="1173787"/>
            <a:ext cx="9779565" cy="1249343"/>
          </a:xfrm>
          <a:prstGeom prst="rect">
            <a:avLst/>
          </a:prstGeom>
        </p:spPr>
        <p:txBody>
          <a:bodyPr anchor="t" rtlCol="false" tIns="0" lIns="0" bIns="0" rIns="0">
            <a:spAutoFit/>
          </a:bodyPr>
          <a:lstStyle/>
          <a:p>
            <a:pPr algn="ctr" marL="0" indent="0" lvl="1">
              <a:lnSpc>
                <a:spcPts val="9037"/>
              </a:lnSpc>
            </a:pPr>
            <a:r>
              <a:rPr lang="en-US" b="true" sz="10041" spc="-461">
                <a:solidFill>
                  <a:srgbClr val="FFFFFF"/>
                </a:solidFill>
                <a:latin typeface="Raleway Medium"/>
                <a:ea typeface="Raleway Medium"/>
                <a:cs typeface="Raleway Medium"/>
                <a:sym typeface="Raleway Medium"/>
              </a:rPr>
              <a:t>Overview </a:t>
            </a:r>
          </a:p>
        </p:txBody>
      </p:sp>
      <p:sp>
        <p:nvSpPr>
          <p:cNvPr name="TextBox 5" id="5"/>
          <p:cNvSpPr txBox="true"/>
          <p:nvPr/>
        </p:nvSpPr>
        <p:spPr>
          <a:xfrm rot="0">
            <a:off x="252807" y="2889855"/>
            <a:ext cx="17782386" cy="6010626"/>
          </a:xfrm>
          <a:prstGeom prst="rect">
            <a:avLst/>
          </a:prstGeom>
        </p:spPr>
        <p:txBody>
          <a:bodyPr anchor="t" rtlCol="false" tIns="0" lIns="0" bIns="0" rIns="0">
            <a:spAutoFit/>
          </a:bodyPr>
          <a:lstStyle/>
          <a:p>
            <a:pPr algn="ctr">
              <a:lnSpc>
                <a:spcPts val="6806"/>
              </a:lnSpc>
              <a:spcBef>
                <a:spcPct val="0"/>
              </a:spcBef>
            </a:pPr>
            <a:r>
              <a:rPr lang="en-US" b="true" sz="4861" spc="-223">
                <a:solidFill>
                  <a:srgbClr val="FFFFFF"/>
                </a:solidFill>
                <a:latin typeface="Raleway Medium"/>
                <a:ea typeface="Raleway Medium"/>
                <a:cs typeface="Raleway Medium"/>
                <a:sym typeface="Raleway Medium"/>
              </a:rPr>
              <a:t> This comprehensive dataset offers a deep dive into US startup dynamics, revealing how marketing strategies impact retail revenue and assessing the viability of new ventures across diverse regions and industries. By analyzing factors like location, startup type, company size, and challenges, you'll gain invaluable insights into the keys to success for both established businesses and emerging startups.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145DA0"/>
        </a:solidFill>
      </p:bgPr>
    </p:bg>
    <p:spTree>
      <p:nvGrpSpPr>
        <p:cNvPr id="1" name=""/>
        <p:cNvGrpSpPr/>
        <p:nvPr/>
      </p:nvGrpSpPr>
      <p:grpSpPr>
        <a:xfrm>
          <a:off x="0" y="0"/>
          <a:ext cx="0" cy="0"/>
          <a:chOff x="0" y="0"/>
          <a:chExt cx="0" cy="0"/>
        </a:xfrm>
      </p:grpSpPr>
      <p:sp>
        <p:nvSpPr>
          <p:cNvPr name="TextBox 2" id="2"/>
          <p:cNvSpPr txBox="true"/>
          <p:nvPr/>
        </p:nvSpPr>
        <p:spPr>
          <a:xfrm rot="0">
            <a:off x="438751" y="1042590"/>
            <a:ext cx="8281764" cy="1249343"/>
          </a:xfrm>
          <a:prstGeom prst="rect">
            <a:avLst/>
          </a:prstGeom>
        </p:spPr>
        <p:txBody>
          <a:bodyPr anchor="t" rtlCol="false" tIns="0" lIns="0" bIns="0" rIns="0">
            <a:spAutoFit/>
          </a:bodyPr>
          <a:lstStyle/>
          <a:p>
            <a:pPr algn="l" marL="0" indent="0" lvl="1">
              <a:lnSpc>
                <a:spcPts val="9037"/>
              </a:lnSpc>
            </a:pPr>
            <a:r>
              <a:rPr lang="en-US" b="true" sz="10041" spc="-461">
                <a:solidFill>
                  <a:srgbClr val="FFFFFF"/>
                </a:solidFill>
                <a:latin typeface="Raleway Medium"/>
                <a:ea typeface="Raleway Medium"/>
                <a:cs typeface="Raleway Medium"/>
                <a:sym typeface="Raleway Medium"/>
              </a:rPr>
              <a:t>Mission</a:t>
            </a:r>
          </a:p>
        </p:txBody>
      </p:sp>
      <p:sp>
        <p:nvSpPr>
          <p:cNvPr name="TextBox 3" id="3"/>
          <p:cNvSpPr txBox="true"/>
          <p:nvPr/>
        </p:nvSpPr>
        <p:spPr>
          <a:xfrm rot="0">
            <a:off x="438751" y="2854794"/>
            <a:ext cx="10092297" cy="6403506"/>
          </a:xfrm>
          <a:prstGeom prst="rect">
            <a:avLst/>
          </a:prstGeom>
        </p:spPr>
        <p:txBody>
          <a:bodyPr anchor="t" rtlCol="false" tIns="0" lIns="0" bIns="0" rIns="0">
            <a:spAutoFit/>
          </a:bodyPr>
          <a:lstStyle/>
          <a:p>
            <a:pPr algn="l">
              <a:lnSpc>
                <a:spcPts val="6321"/>
              </a:lnSpc>
              <a:spcBef>
                <a:spcPct val="0"/>
              </a:spcBef>
            </a:pPr>
            <a:r>
              <a:rPr lang="en-US" b="true" sz="4515">
                <a:solidFill>
                  <a:srgbClr val="FFFFFF"/>
                </a:solidFill>
                <a:latin typeface="Raleway Semi-Bold"/>
                <a:ea typeface="Raleway Semi-Bold"/>
                <a:cs typeface="Raleway Semi-Bold"/>
                <a:sym typeface="Raleway Semi-Bold"/>
              </a:rPr>
              <a:t>Our mission is to provide actionable analytics that help startups optimize operations, enhance market positioning, and achieve sustainable growth. By harnessing advanced technologies, we foster a data-driven culture that empowers entrepreneurs to succeed.</a:t>
            </a:r>
          </a:p>
        </p:txBody>
      </p:sp>
      <p:sp>
        <p:nvSpPr>
          <p:cNvPr name="Freeform 4" id="4"/>
          <p:cNvSpPr/>
          <p:nvPr/>
        </p:nvSpPr>
        <p:spPr>
          <a:xfrm flipH="false" flipV="false" rot="0">
            <a:off x="11111458" y="2029598"/>
            <a:ext cx="6663549" cy="7228702"/>
          </a:xfrm>
          <a:custGeom>
            <a:avLst/>
            <a:gdLst/>
            <a:ahLst/>
            <a:cxnLst/>
            <a:rect r="r" b="b" t="t" l="l"/>
            <a:pathLst>
              <a:path h="7228702" w="6663549">
                <a:moveTo>
                  <a:pt x="0" y="0"/>
                </a:moveTo>
                <a:lnTo>
                  <a:pt x="6663549" y="0"/>
                </a:lnTo>
                <a:lnTo>
                  <a:pt x="6663549" y="7228702"/>
                </a:lnTo>
                <a:lnTo>
                  <a:pt x="0" y="722870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145DA0"/>
        </a:solidFill>
      </p:bgPr>
    </p:bg>
    <p:spTree>
      <p:nvGrpSpPr>
        <p:cNvPr id="1" name=""/>
        <p:cNvGrpSpPr/>
        <p:nvPr/>
      </p:nvGrpSpPr>
      <p:grpSpPr>
        <a:xfrm>
          <a:off x="0" y="0"/>
          <a:ext cx="0" cy="0"/>
          <a:chOff x="0" y="0"/>
          <a:chExt cx="0" cy="0"/>
        </a:xfrm>
      </p:grpSpPr>
      <p:sp>
        <p:nvSpPr>
          <p:cNvPr name="Freeform 2" id="2"/>
          <p:cNvSpPr/>
          <p:nvPr/>
        </p:nvSpPr>
        <p:spPr>
          <a:xfrm flipH="false" flipV="false" rot="0">
            <a:off x="8313129" y="0"/>
            <a:ext cx="10006445" cy="10287000"/>
          </a:xfrm>
          <a:custGeom>
            <a:avLst/>
            <a:gdLst/>
            <a:ahLst/>
            <a:cxnLst/>
            <a:rect r="r" b="b" t="t" l="l"/>
            <a:pathLst>
              <a:path h="10287000" w="10006445">
                <a:moveTo>
                  <a:pt x="0" y="0"/>
                </a:moveTo>
                <a:lnTo>
                  <a:pt x="10006446" y="0"/>
                </a:lnTo>
                <a:lnTo>
                  <a:pt x="10006446" y="10287000"/>
                </a:lnTo>
                <a:lnTo>
                  <a:pt x="0" y="10287000"/>
                </a:lnTo>
                <a:lnTo>
                  <a:pt x="0" y="0"/>
                </a:lnTo>
                <a:close/>
              </a:path>
            </a:pathLst>
          </a:custGeom>
          <a:blipFill>
            <a:blip r:embed="rId2">
              <a:alphaModFix amt="29000"/>
              <a:extLst>
                <a:ext uri="{96DAC541-7B7A-43D3-8B79-37D633B846F1}">
                  <asvg:svgBlip xmlns:asvg="http://schemas.microsoft.com/office/drawing/2016/SVG/main" r:embed="rId3"/>
                </a:ext>
              </a:extLst>
            </a:blip>
            <a:stretch>
              <a:fillRect l="0" t="0" r="0" b="0"/>
            </a:stretch>
          </a:blipFill>
          <a:ln cap="rnd">
            <a:noFill/>
            <a:prstDash val="solid"/>
            <a:round/>
          </a:ln>
        </p:spPr>
      </p:sp>
      <p:grpSp>
        <p:nvGrpSpPr>
          <p:cNvPr name="Group 3" id="3"/>
          <p:cNvGrpSpPr/>
          <p:nvPr/>
        </p:nvGrpSpPr>
        <p:grpSpPr>
          <a:xfrm rot="0">
            <a:off x="5649057" y="583950"/>
            <a:ext cx="4771962" cy="4457696"/>
            <a:chOff x="0" y="0"/>
            <a:chExt cx="1394172" cy="1302357"/>
          </a:xfrm>
        </p:grpSpPr>
        <p:sp>
          <p:nvSpPr>
            <p:cNvPr name="Freeform 4" id="4"/>
            <p:cNvSpPr/>
            <p:nvPr/>
          </p:nvSpPr>
          <p:spPr>
            <a:xfrm flipH="false" flipV="false" rot="0">
              <a:off x="0" y="0"/>
              <a:ext cx="1394172" cy="1302357"/>
            </a:xfrm>
            <a:custGeom>
              <a:avLst/>
              <a:gdLst/>
              <a:ahLst/>
              <a:cxnLst/>
              <a:rect r="r" b="b" t="t" l="l"/>
              <a:pathLst>
                <a:path h="1302357" w="1394172">
                  <a:moveTo>
                    <a:pt x="162238" y="0"/>
                  </a:moveTo>
                  <a:lnTo>
                    <a:pt x="1231935" y="0"/>
                  </a:lnTo>
                  <a:cubicBezTo>
                    <a:pt x="1274963" y="0"/>
                    <a:pt x="1316228" y="17093"/>
                    <a:pt x="1346654" y="47518"/>
                  </a:cubicBezTo>
                  <a:cubicBezTo>
                    <a:pt x="1377079" y="77944"/>
                    <a:pt x="1394172" y="119210"/>
                    <a:pt x="1394172" y="162238"/>
                  </a:cubicBezTo>
                  <a:lnTo>
                    <a:pt x="1394172" y="1140119"/>
                  </a:lnTo>
                  <a:cubicBezTo>
                    <a:pt x="1394172" y="1183147"/>
                    <a:pt x="1377079" y="1224413"/>
                    <a:pt x="1346654" y="1254838"/>
                  </a:cubicBezTo>
                  <a:cubicBezTo>
                    <a:pt x="1316228" y="1285264"/>
                    <a:pt x="1274963" y="1302357"/>
                    <a:pt x="1231935" y="1302357"/>
                  </a:cubicBezTo>
                  <a:lnTo>
                    <a:pt x="162238" y="1302357"/>
                  </a:lnTo>
                  <a:cubicBezTo>
                    <a:pt x="119210" y="1302357"/>
                    <a:pt x="77944" y="1285264"/>
                    <a:pt x="47518" y="1254838"/>
                  </a:cubicBezTo>
                  <a:cubicBezTo>
                    <a:pt x="17093" y="1224413"/>
                    <a:pt x="0" y="1183147"/>
                    <a:pt x="0" y="1140119"/>
                  </a:cubicBezTo>
                  <a:lnTo>
                    <a:pt x="0" y="162238"/>
                  </a:lnTo>
                  <a:cubicBezTo>
                    <a:pt x="0" y="119210"/>
                    <a:pt x="17093" y="77944"/>
                    <a:pt x="47518" y="47518"/>
                  </a:cubicBezTo>
                  <a:cubicBezTo>
                    <a:pt x="77944" y="17093"/>
                    <a:pt x="119210" y="0"/>
                    <a:pt x="162238" y="0"/>
                  </a:cubicBezTo>
                  <a:close/>
                </a:path>
              </a:pathLst>
            </a:custGeom>
            <a:solidFill>
              <a:srgbClr val="FFFFFF"/>
            </a:solidFill>
          </p:spPr>
        </p:sp>
        <p:sp>
          <p:nvSpPr>
            <p:cNvPr name="TextBox 5" id="5"/>
            <p:cNvSpPr txBox="true"/>
            <p:nvPr/>
          </p:nvSpPr>
          <p:spPr>
            <a:xfrm>
              <a:off x="0" y="-38100"/>
              <a:ext cx="1394172" cy="1340457"/>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383250" y="583950"/>
            <a:ext cx="4771962" cy="4457696"/>
            <a:chOff x="0" y="0"/>
            <a:chExt cx="1394172" cy="1302357"/>
          </a:xfrm>
        </p:grpSpPr>
        <p:sp>
          <p:nvSpPr>
            <p:cNvPr name="Freeform 7" id="7"/>
            <p:cNvSpPr/>
            <p:nvPr/>
          </p:nvSpPr>
          <p:spPr>
            <a:xfrm flipH="false" flipV="false" rot="0">
              <a:off x="0" y="0"/>
              <a:ext cx="1394172" cy="1302357"/>
            </a:xfrm>
            <a:custGeom>
              <a:avLst/>
              <a:gdLst/>
              <a:ahLst/>
              <a:cxnLst/>
              <a:rect r="r" b="b" t="t" l="l"/>
              <a:pathLst>
                <a:path h="1302357" w="1394172">
                  <a:moveTo>
                    <a:pt x="162238" y="0"/>
                  </a:moveTo>
                  <a:lnTo>
                    <a:pt x="1231935" y="0"/>
                  </a:lnTo>
                  <a:cubicBezTo>
                    <a:pt x="1274963" y="0"/>
                    <a:pt x="1316228" y="17093"/>
                    <a:pt x="1346654" y="47518"/>
                  </a:cubicBezTo>
                  <a:cubicBezTo>
                    <a:pt x="1377079" y="77944"/>
                    <a:pt x="1394172" y="119210"/>
                    <a:pt x="1394172" y="162238"/>
                  </a:cubicBezTo>
                  <a:lnTo>
                    <a:pt x="1394172" y="1140119"/>
                  </a:lnTo>
                  <a:cubicBezTo>
                    <a:pt x="1394172" y="1183147"/>
                    <a:pt x="1377079" y="1224413"/>
                    <a:pt x="1346654" y="1254838"/>
                  </a:cubicBezTo>
                  <a:cubicBezTo>
                    <a:pt x="1316228" y="1285264"/>
                    <a:pt x="1274963" y="1302357"/>
                    <a:pt x="1231935" y="1302357"/>
                  </a:cubicBezTo>
                  <a:lnTo>
                    <a:pt x="162238" y="1302357"/>
                  </a:lnTo>
                  <a:cubicBezTo>
                    <a:pt x="119210" y="1302357"/>
                    <a:pt x="77944" y="1285264"/>
                    <a:pt x="47518" y="1254838"/>
                  </a:cubicBezTo>
                  <a:cubicBezTo>
                    <a:pt x="17093" y="1224413"/>
                    <a:pt x="0" y="1183147"/>
                    <a:pt x="0" y="1140119"/>
                  </a:cubicBezTo>
                  <a:lnTo>
                    <a:pt x="0" y="162238"/>
                  </a:lnTo>
                  <a:cubicBezTo>
                    <a:pt x="0" y="119210"/>
                    <a:pt x="17093" y="77944"/>
                    <a:pt x="47518" y="47518"/>
                  </a:cubicBezTo>
                  <a:cubicBezTo>
                    <a:pt x="77944" y="17093"/>
                    <a:pt x="119210" y="0"/>
                    <a:pt x="162238" y="0"/>
                  </a:cubicBezTo>
                  <a:close/>
                </a:path>
              </a:pathLst>
            </a:custGeom>
            <a:solidFill>
              <a:srgbClr val="FFFFFF"/>
            </a:solidFill>
          </p:spPr>
        </p:sp>
        <p:sp>
          <p:nvSpPr>
            <p:cNvPr name="TextBox 8" id="8"/>
            <p:cNvSpPr txBox="true"/>
            <p:nvPr/>
          </p:nvSpPr>
          <p:spPr>
            <a:xfrm>
              <a:off x="0" y="-38100"/>
              <a:ext cx="1394172" cy="1340457"/>
            </a:xfrm>
            <a:prstGeom prst="rect">
              <a:avLst/>
            </a:prstGeom>
          </p:spPr>
          <p:txBody>
            <a:bodyPr anchor="ctr" rtlCol="false" tIns="50800" lIns="50800" bIns="50800" rIns="50800"/>
            <a:lstStyle/>
            <a:p>
              <a:pPr algn="ctr">
                <a:lnSpc>
                  <a:spcPts val="2659"/>
                </a:lnSpc>
                <a:spcBef>
                  <a:spcPct val="0"/>
                </a:spcBef>
              </a:pPr>
            </a:p>
          </p:txBody>
        </p:sp>
      </p:grpSp>
      <p:grpSp>
        <p:nvGrpSpPr>
          <p:cNvPr name="Group 9" id="9"/>
          <p:cNvGrpSpPr/>
          <p:nvPr/>
        </p:nvGrpSpPr>
        <p:grpSpPr>
          <a:xfrm rot="0">
            <a:off x="5649057" y="5245354"/>
            <a:ext cx="4771962" cy="4457696"/>
            <a:chOff x="0" y="0"/>
            <a:chExt cx="1394172" cy="1302357"/>
          </a:xfrm>
        </p:grpSpPr>
        <p:sp>
          <p:nvSpPr>
            <p:cNvPr name="Freeform 10" id="10"/>
            <p:cNvSpPr/>
            <p:nvPr/>
          </p:nvSpPr>
          <p:spPr>
            <a:xfrm flipH="false" flipV="false" rot="0">
              <a:off x="0" y="0"/>
              <a:ext cx="1394172" cy="1302357"/>
            </a:xfrm>
            <a:custGeom>
              <a:avLst/>
              <a:gdLst/>
              <a:ahLst/>
              <a:cxnLst/>
              <a:rect r="r" b="b" t="t" l="l"/>
              <a:pathLst>
                <a:path h="1302357" w="1394172">
                  <a:moveTo>
                    <a:pt x="162238" y="0"/>
                  </a:moveTo>
                  <a:lnTo>
                    <a:pt x="1231935" y="0"/>
                  </a:lnTo>
                  <a:cubicBezTo>
                    <a:pt x="1274963" y="0"/>
                    <a:pt x="1316228" y="17093"/>
                    <a:pt x="1346654" y="47518"/>
                  </a:cubicBezTo>
                  <a:cubicBezTo>
                    <a:pt x="1377079" y="77944"/>
                    <a:pt x="1394172" y="119210"/>
                    <a:pt x="1394172" y="162238"/>
                  </a:cubicBezTo>
                  <a:lnTo>
                    <a:pt x="1394172" y="1140119"/>
                  </a:lnTo>
                  <a:cubicBezTo>
                    <a:pt x="1394172" y="1183147"/>
                    <a:pt x="1377079" y="1224413"/>
                    <a:pt x="1346654" y="1254838"/>
                  </a:cubicBezTo>
                  <a:cubicBezTo>
                    <a:pt x="1316228" y="1285264"/>
                    <a:pt x="1274963" y="1302357"/>
                    <a:pt x="1231935" y="1302357"/>
                  </a:cubicBezTo>
                  <a:lnTo>
                    <a:pt x="162238" y="1302357"/>
                  </a:lnTo>
                  <a:cubicBezTo>
                    <a:pt x="119210" y="1302357"/>
                    <a:pt x="77944" y="1285264"/>
                    <a:pt x="47518" y="1254838"/>
                  </a:cubicBezTo>
                  <a:cubicBezTo>
                    <a:pt x="17093" y="1224413"/>
                    <a:pt x="0" y="1183147"/>
                    <a:pt x="0" y="1140119"/>
                  </a:cubicBezTo>
                  <a:lnTo>
                    <a:pt x="0" y="162238"/>
                  </a:lnTo>
                  <a:cubicBezTo>
                    <a:pt x="0" y="119210"/>
                    <a:pt x="17093" y="77944"/>
                    <a:pt x="47518" y="47518"/>
                  </a:cubicBezTo>
                  <a:cubicBezTo>
                    <a:pt x="77944" y="17093"/>
                    <a:pt x="119210" y="0"/>
                    <a:pt x="162238" y="0"/>
                  </a:cubicBezTo>
                  <a:close/>
                </a:path>
              </a:pathLst>
            </a:custGeom>
            <a:solidFill>
              <a:srgbClr val="FFFFFF"/>
            </a:solidFill>
          </p:spPr>
        </p:sp>
        <p:sp>
          <p:nvSpPr>
            <p:cNvPr name="TextBox 11" id="11"/>
            <p:cNvSpPr txBox="true"/>
            <p:nvPr/>
          </p:nvSpPr>
          <p:spPr>
            <a:xfrm>
              <a:off x="0" y="-38100"/>
              <a:ext cx="1394172" cy="1340457"/>
            </a:xfrm>
            <a:prstGeom prst="rect">
              <a:avLst/>
            </a:prstGeom>
          </p:spPr>
          <p:txBody>
            <a:bodyPr anchor="ctr" rtlCol="false" tIns="50800" lIns="50800" bIns="50800" rIns="50800"/>
            <a:lstStyle/>
            <a:p>
              <a:pPr algn="ctr">
                <a:lnSpc>
                  <a:spcPts val="2659"/>
                </a:lnSpc>
                <a:spcBef>
                  <a:spcPct val="0"/>
                </a:spcBef>
              </a:pPr>
            </a:p>
          </p:txBody>
        </p:sp>
      </p:grpSp>
      <p:grpSp>
        <p:nvGrpSpPr>
          <p:cNvPr name="Group 12" id="12"/>
          <p:cNvGrpSpPr/>
          <p:nvPr/>
        </p:nvGrpSpPr>
        <p:grpSpPr>
          <a:xfrm rot="0">
            <a:off x="283828" y="5245354"/>
            <a:ext cx="4771962" cy="4457696"/>
            <a:chOff x="0" y="0"/>
            <a:chExt cx="1394172" cy="1302357"/>
          </a:xfrm>
        </p:grpSpPr>
        <p:sp>
          <p:nvSpPr>
            <p:cNvPr name="Freeform 13" id="13"/>
            <p:cNvSpPr/>
            <p:nvPr/>
          </p:nvSpPr>
          <p:spPr>
            <a:xfrm flipH="false" flipV="false" rot="0">
              <a:off x="0" y="0"/>
              <a:ext cx="1394172" cy="1302357"/>
            </a:xfrm>
            <a:custGeom>
              <a:avLst/>
              <a:gdLst/>
              <a:ahLst/>
              <a:cxnLst/>
              <a:rect r="r" b="b" t="t" l="l"/>
              <a:pathLst>
                <a:path h="1302357" w="1394172">
                  <a:moveTo>
                    <a:pt x="162238" y="0"/>
                  </a:moveTo>
                  <a:lnTo>
                    <a:pt x="1231935" y="0"/>
                  </a:lnTo>
                  <a:cubicBezTo>
                    <a:pt x="1274963" y="0"/>
                    <a:pt x="1316228" y="17093"/>
                    <a:pt x="1346654" y="47518"/>
                  </a:cubicBezTo>
                  <a:cubicBezTo>
                    <a:pt x="1377079" y="77944"/>
                    <a:pt x="1394172" y="119210"/>
                    <a:pt x="1394172" y="162238"/>
                  </a:cubicBezTo>
                  <a:lnTo>
                    <a:pt x="1394172" y="1140119"/>
                  </a:lnTo>
                  <a:cubicBezTo>
                    <a:pt x="1394172" y="1183147"/>
                    <a:pt x="1377079" y="1224413"/>
                    <a:pt x="1346654" y="1254838"/>
                  </a:cubicBezTo>
                  <a:cubicBezTo>
                    <a:pt x="1316228" y="1285264"/>
                    <a:pt x="1274963" y="1302357"/>
                    <a:pt x="1231935" y="1302357"/>
                  </a:cubicBezTo>
                  <a:lnTo>
                    <a:pt x="162238" y="1302357"/>
                  </a:lnTo>
                  <a:cubicBezTo>
                    <a:pt x="119210" y="1302357"/>
                    <a:pt x="77944" y="1285264"/>
                    <a:pt x="47518" y="1254838"/>
                  </a:cubicBezTo>
                  <a:cubicBezTo>
                    <a:pt x="17093" y="1224413"/>
                    <a:pt x="0" y="1183147"/>
                    <a:pt x="0" y="1140119"/>
                  </a:cubicBezTo>
                  <a:lnTo>
                    <a:pt x="0" y="162238"/>
                  </a:lnTo>
                  <a:cubicBezTo>
                    <a:pt x="0" y="119210"/>
                    <a:pt x="17093" y="77944"/>
                    <a:pt x="47518" y="47518"/>
                  </a:cubicBezTo>
                  <a:cubicBezTo>
                    <a:pt x="77944" y="17093"/>
                    <a:pt x="119210" y="0"/>
                    <a:pt x="162238" y="0"/>
                  </a:cubicBezTo>
                  <a:close/>
                </a:path>
              </a:pathLst>
            </a:custGeom>
            <a:solidFill>
              <a:srgbClr val="FFFFFF"/>
            </a:solidFill>
          </p:spPr>
        </p:sp>
        <p:sp>
          <p:nvSpPr>
            <p:cNvPr name="TextBox 14" id="14"/>
            <p:cNvSpPr txBox="true"/>
            <p:nvPr/>
          </p:nvSpPr>
          <p:spPr>
            <a:xfrm>
              <a:off x="0" y="-38100"/>
              <a:ext cx="1394172" cy="1340457"/>
            </a:xfrm>
            <a:prstGeom prst="rect">
              <a:avLst/>
            </a:prstGeom>
          </p:spPr>
          <p:txBody>
            <a:bodyPr anchor="ctr" rtlCol="false" tIns="50800" lIns="50800" bIns="50800" rIns="50800"/>
            <a:lstStyle/>
            <a:p>
              <a:pPr algn="ctr">
                <a:lnSpc>
                  <a:spcPts val="2659"/>
                </a:lnSpc>
                <a:spcBef>
                  <a:spcPct val="0"/>
                </a:spcBef>
              </a:pPr>
            </a:p>
          </p:txBody>
        </p:sp>
      </p:grpSp>
      <p:grpSp>
        <p:nvGrpSpPr>
          <p:cNvPr name="Group 15" id="15"/>
          <p:cNvGrpSpPr/>
          <p:nvPr/>
        </p:nvGrpSpPr>
        <p:grpSpPr>
          <a:xfrm rot="0">
            <a:off x="11012596" y="5245354"/>
            <a:ext cx="4771962" cy="4457696"/>
            <a:chOff x="0" y="0"/>
            <a:chExt cx="1394172" cy="1302357"/>
          </a:xfrm>
        </p:grpSpPr>
        <p:sp>
          <p:nvSpPr>
            <p:cNvPr name="Freeform 16" id="16"/>
            <p:cNvSpPr/>
            <p:nvPr/>
          </p:nvSpPr>
          <p:spPr>
            <a:xfrm flipH="false" flipV="false" rot="0">
              <a:off x="0" y="0"/>
              <a:ext cx="1394172" cy="1302357"/>
            </a:xfrm>
            <a:custGeom>
              <a:avLst/>
              <a:gdLst/>
              <a:ahLst/>
              <a:cxnLst/>
              <a:rect r="r" b="b" t="t" l="l"/>
              <a:pathLst>
                <a:path h="1302357" w="1394172">
                  <a:moveTo>
                    <a:pt x="162238" y="0"/>
                  </a:moveTo>
                  <a:lnTo>
                    <a:pt x="1231935" y="0"/>
                  </a:lnTo>
                  <a:cubicBezTo>
                    <a:pt x="1274963" y="0"/>
                    <a:pt x="1316228" y="17093"/>
                    <a:pt x="1346654" y="47518"/>
                  </a:cubicBezTo>
                  <a:cubicBezTo>
                    <a:pt x="1377079" y="77944"/>
                    <a:pt x="1394172" y="119210"/>
                    <a:pt x="1394172" y="162238"/>
                  </a:cubicBezTo>
                  <a:lnTo>
                    <a:pt x="1394172" y="1140119"/>
                  </a:lnTo>
                  <a:cubicBezTo>
                    <a:pt x="1394172" y="1183147"/>
                    <a:pt x="1377079" y="1224413"/>
                    <a:pt x="1346654" y="1254838"/>
                  </a:cubicBezTo>
                  <a:cubicBezTo>
                    <a:pt x="1316228" y="1285264"/>
                    <a:pt x="1274963" y="1302357"/>
                    <a:pt x="1231935" y="1302357"/>
                  </a:cubicBezTo>
                  <a:lnTo>
                    <a:pt x="162238" y="1302357"/>
                  </a:lnTo>
                  <a:cubicBezTo>
                    <a:pt x="119210" y="1302357"/>
                    <a:pt x="77944" y="1285264"/>
                    <a:pt x="47518" y="1254838"/>
                  </a:cubicBezTo>
                  <a:cubicBezTo>
                    <a:pt x="17093" y="1224413"/>
                    <a:pt x="0" y="1183147"/>
                    <a:pt x="0" y="1140119"/>
                  </a:cubicBezTo>
                  <a:lnTo>
                    <a:pt x="0" y="162238"/>
                  </a:lnTo>
                  <a:cubicBezTo>
                    <a:pt x="0" y="119210"/>
                    <a:pt x="17093" y="77944"/>
                    <a:pt x="47518" y="47518"/>
                  </a:cubicBezTo>
                  <a:cubicBezTo>
                    <a:pt x="77944" y="17093"/>
                    <a:pt x="119210" y="0"/>
                    <a:pt x="162238" y="0"/>
                  </a:cubicBezTo>
                  <a:close/>
                </a:path>
              </a:pathLst>
            </a:custGeom>
            <a:solidFill>
              <a:srgbClr val="FFFFFF"/>
            </a:solidFill>
          </p:spPr>
        </p:sp>
        <p:sp>
          <p:nvSpPr>
            <p:cNvPr name="TextBox 17" id="17"/>
            <p:cNvSpPr txBox="true"/>
            <p:nvPr/>
          </p:nvSpPr>
          <p:spPr>
            <a:xfrm>
              <a:off x="0" y="-38100"/>
              <a:ext cx="1394172" cy="1340457"/>
            </a:xfrm>
            <a:prstGeom prst="rect">
              <a:avLst/>
            </a:prstGeom>
          </p:spPr>
          <p:txBody>
            <a:bodyPr anchor="ctr" rtlCol="false" tIns="50800" lIns="50800" bIns="50800" rIns="50800"/>
            <a:lstStyle/>
            <a:p>
              <a:pPr algn="ctr">
                <a:lnSpc>
                  <a:spcPts val="2659"/>
                </a:lnSpc>
                <a:spcBef>
                  <a:spcPct val="0"/>
                </a:spcBef>
              </a:pPr>
            </a:p>
          </p:txBody>
        </p:sp>
      </p:grpSp>
      <p:grpSp>
        <p:nvGrpSpPr>
          <p:cNvPr name="Group 18" id="18"/>
          <p:cNvGrpSpPr/>
          <p:nvPr/>
        </p:nvGrpSpPr>
        <p:grpSpPr>
          <a:xfrm rot="0">
            <a:off x="11012596" y="587820"/>
            <a:ext cx="6706744" cy="4453826"/>
            <a:chOff x="0" y="0"/>
            <a:chExt cx="1766385" cy="1173024"/>
          </a:xfrm>
        </p:grpSpPr>
        <p:sp>
          <p:nvSpPr>
            <p:cNvPr name="Freeform 19" id="19"/>
            <p:cNvSpPr/>
            <p:nvPr/>
          </p:nvSpPr>
          <p:spPr>
            <a:xfrm flipH="false" flipV="false" rot="0">
              <a:off x="0" y="0"/>
              <a:ext cx="1766385" cy="1173024"/>
            </a:xfrm>
            <a:custGeom>
              <a:avLst/>
              <a:gdLst/>
              <a:ahLst/>
              <a:cxnLst/>
              <a:rect r="r" b="b" t="t" l="l"/>
              <a:pathLst>
                <a:path h="1173024" w="1766385">
                  <a:moveTo>
                    <a:pt x="115435" y="0"/>
                  </a:moveTo>
                  <a:lnTo>
                    <a:pt x="1650951" y="0"/>
                  </a:lnTo>
                  <a:cubicBezTo>
                    <a:pt x="1714703" y="0"/>
                    <a:pt x="1766385" y="51682"/>
                    <a:pt x="1766385" y="115435"/>
                  </a:cubicBezTo>
                  <a:lnTo>
                    <a:pt x="1766385" y="1057589"/>
                  </a:lnTo>
                  <a:cubicBezTo>
                    <a:pt x="1766385" y="1121342"/>
                    <a:pt x="1714703" y="1173024"/>
                    <a:pt x="1650951" y="1173024"/>
                  </a:cubicBezTo>
                  <a:lnTo>
                    <a:pt x="115435" y="1173024"/>
                  </a:lnTo>
                  <a:cubicBezTo>
                    <a:pt x="51682" y="1173024"/>
                    <a:pt x="0" y="1121342"/>
                    <a:pt x="0" y="1057589"/>
                  </a:cubicBezTo>
                  <a:lnTo>
                    <a:pt x="0" y="115435"/>
                  </a:lnTo>
                  <a:cubicBezTo>
                    <a:pt x="0" y="51682"/>
                    <a:pt x="51682" y="0"/>
                    <a:pt x="115435" y="0"/>
                  </a:cubicBezTo>
                  <a:close/>
                </a:path>
              </a:pathLst>
            </a:custGeom>
            <a:solidFill>
              <a:srgbClr val="145DA0">
                <a:alpha val="52941"/>
              </a:srgbClr>
            </a:solidFill>
          </p:spPr>
        </p:sp>
        <p:sp>
          <p:nvSpPr>
            <p:cNvPr name="TextBox 20" id="20"/>
            <p:cNvSpPr txBox="true"/>
            <p:nvPr/>
          </p:nvSpPr>
          <p:spPr>
            <a:xfrm>
              <a:off x="0" y="-38100"/>
              <a:ext cx="1766385" cy="1211124"/>
            </a:xfrm>
            <a:prstGeom prst="rect">
              <a:avLst/>
            </a:prstGeom>
          </p:spPr>
          <p:txBody>
            <a:bodyPr anchor="ctr" rtlCol="false" tIns="50800" lIns="50800" bIns="50800" rIns="50800"/>
            <a:lstStyle/>
            <a:p>
              <a:pPr algn="ctr">
                <a:lnSpc>
                  <a:spcPts val="2659"/>
                </a:lnSpc>
              </a:pPr>
            </a:p>
          </p:txBody>
        </p:sp>
      </p:grpSp>
      <p:sp>
        <p:nvSpPr>
          <p:cNvPr name="TextBox 21" id="21"/>
          <p:cNvSpPr txBox="true"/>
          <p:nvPr/>
        </p:nvSpPr>
        <p:spPr>
          <a:xfrm rot="0">
            <a:off x="1578703" y="1086554"/>
            <a:ext cx="2182212" cy="1345604"/>
          </a:xfrm>
          <a:prstGeom prst="rect">
            <a:avLst/>
          </a:prstGeom>
        </p:spPr>
        <p:txBody>
          <a:bodyPr anchor="t" rtlCol="false" tIns="0" lIns="0" bIns="0" rIns="0">
            <a:spAutoFit/>
          </a:bodyPr>
          <a:lstStyle/>
          <a:p>
            <a:pPr algn="ctr" marL="0" indent="0" lvl="1">
              <a:lnSpc>
                <a:spcPts val="9735"/>
              </a:lnSpc>
            </a:pPr>
            <a:r>
              <a:rPr lang="en-US" b="true" sz="10817" spc="-497">
                <a:solidFill>
                  <a:srgbClr val="051D40"/>
                </a:solidFill>
                <a:latin typeface="Raleway Medium"/>
                <a:ea typeface="Raleway Medium"/>
                <a:cs typeface="Raleway Medium"/>
                <a:sym typeface="Raleway Medium"/>
              </a:rPr>
              <a:t>1</a:t>
            </a:r>
          </a:p>
        </p:txBody>
      </p:sp>
      <p:sp>
        <p:nvSpPr>
          <p:cNvPr name="TextBox 22" id="22"/>
          <p:cNvSpPr txBox="true"/>
          <p:nvPr/>
        </p:nvSpPr>
        <p:spPr>
          <a:xfrm rot="0">
            <a:off x="6943932" y="883095"/>
            <a:ext cx="2182212" cy="1345604"/>
          </a:xfrm>
          <a:prstGeom prst="rect">
            <a:avLst/>
          </a:prstGeom>
        </p:spPr>
        <p:txBody>
          <a:bodyPr anchor="t" rtlCol="false" tIns="0" lIns="0" bIns="0" rIns="0">
            <a:spAutoFit/>
          </a:bodyPr>
          <a:lstStyle/>
          <a:p>
            <a:pPr algn="ctr" marL="0" indent="0" lvl="1">
              <a:lnSpc>
                <a:spcPts val="9735"/>
              </a:lnSpc>
            </a:pPr>
            <a:r>
              <a:rPr lang="en-US" b="true" sz="10817" spc="-497">
                <a:solidFill>
                  <a:srgbClr val="051D40"/>
                </a:solidFill>
                <a:latin typeface="Raleway Medium"/>
                <a:ea typeface="Raleway Medium"/>
                <a:cs typeface="Raleway Medium"/>
                <a:sym typeface="Raleway Medium"/>
              </a:rPr>
              <a:t>2</a:t>
            </a:r>
          </a:p>
        </p:txBody>
      </p:sp>
      <p:sp>
        <p:nvSpPr>
          <p:cNvPr name="TextBox 23" id="23"/>
          <p:cNvSpPr txBox="true"/>
          <p:nvPr/>
        </p:nvSpPr>
        <p:spPr>
          <a:xfrm rot="0">
            <a:off x="1914068" y="5647538"/>
            <a:ext cx="2182212" cy="1345604"/>
          </a:xfrm>
          <a:prstGeom prst="rect">
            <a:avLst/>
          </a:prstGeom>
        </p:spPr>
        <p:txBody>
          <a:bodyPr anchor="t" rtlCol="false" tIns="0" lIns="0" bIns="0" rIns="0">
            <a:spAutoFit/>
          </a:bodyPr>
          <a:lstStyle/>
          <a:p>
            <a:pPr algn="ctr" marL="0" indent="0" lvl="1">
              <a:lnSpc>
                <a:spcPts val="9735"/>
              </a:lnSpc>
            </a:pPr>
            <a:r>
              <a:rPr lang="en-US" b="true" sz="10817" spc="-497">
                <a:solidFill>
                  <a:srgbClr val="051D40"/>
                </a:solidFill>
                <a:latin typeface="Raleway Medium"/>
                <a:ea typeface="Raleway Medium"/>
                <a:cs typeface="Raleway Medium"/>
                <a:sym typeface="Raleway Medium"/>
              </a:rPr>
              <a:t>3</a:t>
            </a:r>
          </a:p>
        </p:txBody>
      </p:sp>
      <p:sp>
        <p:nvSpPr>
          <p:cNvPr name="TextBox 24" id="24"/>
          <p:cNvSpPr txBox="true"/>
          <p:nvPr/>
        </p:nvSpPr>
        <p:spPr>
          <a:xfrm rot="0">
            <a:off x="6840184" y="5647538"/>
            <a:ext cx="2182212" cy="1345604"/>
          </a:xfrm>
          <a:prstGeom prst="rect">
            <a:avLst/>
          </a:prstGeom>
        </p:spPr>
        <p:txBody>
          <a:bodyPr anchor="t" rtlCol="false" tIns="0" lIns="0" bIns="0" rIns="0">
            <a:spAutoFit/>
          </a:bodyPr>
          <a:lstStyle/>
          <a:p>
            <a:pPr algn="ctr" marL="0" indent="0" lvl="1">
              <a:lnSpc>
                <a:spcPts val="9735"/>
              </a:lnSpc>
            </a:pPr>
            <a:r>
              <a:rPr lang="en-US" b="true" sz="10817" spc="-497">
                <a:solidFill>
                  <a:srgbClr val="051D40"/>
                </a:solidFill>
                <a:latin typeface="Raleway Medium"/>
                <a:ea typeface="Raleway Medium"/>
                <a:cs typeface="Raleway Medium"/>
                <a:sym typeface="Raleway Medium"/>
              </a:rPr>
              <a:t>4</a:t>
            </a:r>
          </a:p>
        </p:txBody>
      </p:sp>
      <p:sp>
        <p:nvSpPr>
          <p:cNvPr name="TextBox 25" id="25"/>
          <p:cNvSpPr txBox="true"/>
          <p:nvPr/>
        </p:nvSpPr>
        <p:spPr>
          <a:xfrm rot="0">
            <a:off x="12307471" y="5647538"/>
            <a:ext cx="2182212" cy="1345604"/>
          </a:xfrm>
          <a:prstGeom prst="rect">
            <a:avLst/>
          </a:prstGeom>
        </p:spPr>
        <p:txBody>
          <a:bodyPr anchor="t" rtlCol="false" tIns="0" lIns="0" bIns="0" rIns="0">
            <a:spAutoFit/>
          </a:bodyPr>
          <a:lstStyle/>
          <a:p>
            <a:pPr algn="ctr" marL="0" indent="0" lvl="1">
              <a:lnSpc>
                <a:spcPts val="9735"/>
              </a:lnSpc>
            </a:pPr>
            <a:r>
              <a:rPr lang="en-US" b="true" sz="10817" spc="-497">
                <a:solidFill>
                  <a:srgbClr val="051D40"/>
                </a:solidFill>
                <a:latin typeface="Raleway Medium"/>
                <a:ea typeface="Raleway Medium"/>
                <a:cs typeface="Raleway Medium"/>
                <a:sym typeface="Raleway Medium"/>
              </a:rPr>
              <a:t>5</a:t>
            </a:r>
          </a:p>
        </p:txBody>
      </p:sp>
      <p:sp>
        <p:nvSpPr>
          <p:cNvPr name="TextBox 26" id="26"/>
          <p:cNvSpPr txBox="true"/>
          <p:nvPr/>
        </p:nvSpPr>
        <p:spPr>
          <a:xfrm rot="1796722">
            <a:off x="11192696" y="1052268"/>
            <a:ext cx="6838438" cy="3355993"/>
          </a:xfrm>
          <a:prstGeom prst="rect">
            <a:avLst/>
          </a:prstGeom>
        </p:spPr>
        <p:txBody>
          <a:bodyPr anchor="t" rtlCol="false" tIns="0" lIns="0" bIns="0" rIns="0">
            <a:spAutoFit/>
          </a:bodyPr>
          <a:lstStyle/>
          <a:p>
            <a:pPr algn="ctr">
              <a:lnSpc>
                <a:spcPts val="13474"/>
              </a:lnSpc>
            </a:pPr>
            <a:r>
              <a:rPr lang="en-US" b="true" sz="9624" i="true" u="sng">
                <a:solidFill>
                  <a:srgbClr val="FFFFFF"/>
                </a:solidFill>
                <a:latin typeface="Raleway Bold Italics"/>
                <a:ea typeface="Raleway Bold Italics"/>
                <a:cs typeface="Raleway Bold Italics"/>
                <a:sym typeface="Raleway Bold Italics"/>
              </a:rPr>
              <a:t>Analysis process</a:t>
            </a:r>
          </a:p>
        </p:txBody>
      </p:sp>
      <p:sp>
        <p:nvSpPr>
          <p:cNvPr name="TextBox 27" id="27"/>
          <p:cNvSpPr txBox="true"/>
          <p:nvPr/>
        </p:nvSpPr>
        <p:spPr>
          <a:xfrm rot="0">
            <a:off x="587019" y="2597953"/>
            <a:ext cx="4263993" cy="1438275"/>
          </a:xfrm>
          <a:prstGeom prst="rect">
            <a:avLst/>
          </a:prstGeom>
        </p:spPr>
        <p:txBody>
          <a:bodyPr anchor="t" rtlCol="false" tIns="0" lIns="0" bIns="0" rIns="0">
            <a:spAutoFit/>
          </a:bodyPr>
          <a:lstStyle/>
          <a:p>
            <a:pPr algn="ctr" marL="0" indent="0" lvl="1">
              <a:lnSpc>
                <a:spcPts val="5400"/>
              </a:lnSpc>
            </a:pPr>
            <a:r>
              <a:rPr lang="en-US" b="true" sz="6000" spc="-276">
                <a:solidFill>
                  <a:srgbClr val="051D40"/>
                </a:solidFill>
                <a:latin typeface="Raleway Medium"/>
                <a:ea typeface="Raleway Medium"/>
                <a:cs typeface="Raleway Medium"/>
                <a:sym typeface="Raleway Medium"/>
              </a:rPr>
              <a:t>Problem Definition</a:t>
            </a:r>
          </a:p>
        </p:txBody>
      </p:sp>
      <p:sp>
        <p:nvSpPr>
          <p:cNvPr name="TextBox 28" id="28"/>
          <p:cNvSpPr txBox="true"/>
          <p:nvPr/>
        </p:nvSpPr>
        <p:spPr>
          <a:xfrm rot="0">
            <a:off x="5799293" y="2597953"/>
            <a:ext cx="4263993" cy="1438275"/>
          </a:xfrm>
          <a:prstGeom prst="rect">
            <a:avLst/>
          </a:prstGeom>
        </p:spPr>
        <p:txBody>
          <a:bodyPr anchor="t" rtlCol="false" tIns="0" lIns="0" bIns="0" rIns="0">
            <a:spAutoFit/>
          </a:bodyPr>
          <a:lstStyle/>
          <a:p>
            <a:pPr algn="ctr">
              <a:lnSpc>
                <a:spcPts val="5400"/>
              </a:lnSpc>
            </a:pPr>
            <a:r>
              <a:rPr lang="en-US" b="true" sz="6000" spc="-276">
                <a:solidFill>
                  <a:srgbClr val="051D40"/>
                </a:solidFill>
                <a:latin typeface="Raleway Medium"/>
                <a:ea typeface="Raleway Medium"/>
                <a:cs typeface="Raleway Medium"/>
                <a:sym typeface="Raleway Medium"/>
              </a:rPr>
              <a:t>Importing</a:t>
            </a:r>
          </a:p>
          <a:p>
            <a:pPr algn="ctr" marL="0" indent="0" lvl="1">
              <a:lnSpc>
                <a:spcPts val="5400"/>
              </a:lnSpc>
            </a:pPr>
            <a:r>
              <a:rPr lang="en-US" b="true" sz="6000" spc="-276">
                <a:solidFill>
                  <a:srgbClr val="051D40"/>
                </a:solidFill>
                <a:latin typeface="Raleway Medium"/>
                <a:ea typeface="Raleway Medium"/>
                <a:cs typeface="Raleway Medium"/>
                <a:sym typeface="Raleway Medium"/>
              </a:rPr>
              <a:t> Data</a:t>
            </a:r>
          </a:p>
        </p:txBody>
      </p:sp>
      <p:sp>
        <p:nvSpPr>
          <p:cNvPr name="TextBox 29" id="29"/>
          <p:cNvSpPr txBox="true"/>
          <p:nvPr/>
        </p:nvSpPr>
        <p:spPr>
          <a:xfrm rot="0">
            <a:off x="637234" y="7356428"/>
            <a:ext cx="4263993" cy="1438275"/>
          </a:xfrm>
          <a:prstGeom prst="rect">
            <a:avLst/>
          </a:prstGeom>
        </p:spPr>
        <p:txBody>
          <a:bodyPr anchor="t" rtlCol="false" tIns="0" lIns="0" bIns="0" rIns="0">
            <a:spAutoFit/>
          </a:bodyPr>
          <a:lstStyle/>
          <a:p>
            <a:pPr algn="ctr" marL="0" indent="0" lvl="1">
              <a:lnSpc>
                <a:spcPts val="5400"/>
              </a:lnSpc>
            </a:pPr>
            <a:r>
              <a:rPr lang="en-US" b="true" sz="6000" spc="-276">
                <a:solidFill>
                  <a:srgbClr val="051D40"/>
                </a:solidFill>
                <a:latin typeface="Raleway Medium"/>
                <a:ea typeface="Raleway Medium"/>
                <a:cs typeface="Raleway Medium"/>
                <a:sym typeface="Raleway Medium"/>
              </a:rPr>
              <a:t>Cleaning Data</a:t>
            </a:r>
          </a:p>
        </p:txBody>
      </p:sp>
      <p:sp>
        <p:nvSpPr>
          <p:cNvPr name="TextBox 30" id="30"/>
          <p:cNvSpPr txBox="true"/>
          <p:nvPr/>
        </p:nvSpPr>
        <p:spPr>
          <a:xfrm rot="0">
            <a:off x="5903041" y="7870368"/>
            <a:ext cx="4263993" cy="752475"/>
          </a:xfrm>
          <a:prstGeom prst="rect">
            <a:avLst/>
          </a:prstGeom>
        </p:spPr>
        <p:txBody>
          <a:bodyPr anchor="t" rtlCol="false" tIns="0" lIns="0" bIns="0" rIns="0">
            <a:spAutoFit/>
          </a:bodyPr>
          <a:lstStyle/>
          <a:p>
            <a:pPr algn="ctr" marL="0" indent="0" lvl="1">
              <a:lnSpc>
                <a:spcPts val="5400"/>
              </a:lnSpc>
            </a:pPr>
            <a:r>
              <a:rPr lang="en-US" b="true" sz="6000" spc="-276">
                <a:solidFill>
                  <a:srgbClr val="051D40"/>
                </a:solidFill>
                <a:latin typeface="Raleway Medium"/>
                <a:ea typeface="Raleway Medium"/>
                <a:cs typeface="Raleway Medium"/>
                <a:sym typeface="Raleway Medium"/>
              </a:rPr>
              <a:t>EDA</a:t>
            </a:r>
          </a:p>
        </p:txBody>
      </p:sp>
      <p:sp>
        <p:nvSpPr>
          <p:cNvPr name="TextBox 31" id="31"/>
          <p:cNvSpPr txBox="true"/>
          <p:nvPr/>
        </p:nvSpPr>
        <p:spPr>
          <a:xfrm rot="0">
            <a:off x="11266580" y="7870368"/>
            <a:ext cx="4263993" cy="752475"/>
          </a:xfrm>
          <a:prstGeom prst="rect">
            <a:avLst/>
          </a:prstGeom>
        </p:spPr>
        <p:txBody>
          <a:bodyPr anchor="t" rtlCol="false" tIns="0" lIns="0" bIns="0" rIns="0">
            <a:spAutoFit/>
          </a:bodyPr>
          <a:lstStyle/>
          <a:p>
            <a:pPr algn="ctr" marL="0" indent="0" lvl="1">
              <a:lnSpc>
                <a:spcPts val="5400"/>
              </a:lnSpc>
            </a:pPr>
            <a:r>
              <a:rPr lang="en-US" b="true" sz="6000" spc="-276">
                <a:solidFill>
                  <a:srgbClr val="051D40"/>
                </a:solidFill>
                <a:latin typeface="Raleway Medium"/>
                <a:ea typeface="Raleway Medium"/>
                <a:cs typeface="Raleway Medium"/>
                <a:sym typeface="Raleway Medium"/>
              </a:rPr>
              <a:t>Visualization</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241770" y="382080"/>
            <a:ext cx="7924800" cy="1249343"/>
          </a:xfrm>
          <a:prstGeom prst="rect">
            <a:avLst/>
          </a:prstGeom>
        </p:spPr>
        <p:txBody>
          <a:bodyPr anchor="t" rtlCol="false" tIns="0" lIns="0" bIns="0" rIns="0">
            <a:spAutoFit/>
          </a:bodyPr>
          <a:lstStyle/>
          <a:p>
            <a:pPr algn="l" marL="0" indent="0" lvl="1">
              <a:lnSpc>
                <a:spcPts val="9037"/>
              </a:lnSpc>
            </a:pPr>
            <a:r>
              <a:rPr lang="en-US" b="true" sz="10041" spc="-461">
                <a:solidFill>
                  <a:srgbClr val="051D40"/>
                </a:solidFill>
                <a:latin typeface="Raleway Medium"/>
                <a:ea typeface="Raleway Medium"/>
                <a:cs typeface="Raleway Medium"/>
                <a:sym typeface="Raleway Medium"/>
              </a:rPr>
              <a:t>Insights:</a:t>
            </a:r>
          </a:p>
        </p:txBody>
      </p:sp>
      <p:sp>
        <p:nvSpPr>
          <p:cNvPr name="TextBox 3" id="3"/>
          <p:cNvSpPr txBox="true"/>
          <p:nvPr/>
        </p:nvSpPr>
        <p:spPr>
          <a:xfrm rot="0">
            <a:off x="546216" y="2147778"/>
            <a:ext cx="11625364" cy="6999011"/>
          </a:xfrm>
          <a:prstGeom prst="rect">
            <a:avLst/>
          </a:prstGeom>
        </p:spPr>
        <p:txBody>
          <a:bodyPr anchor="t" rtlCol="false" tIns="0" lIns="0" bIns="0" rIns="0">
            <a:spAutoFit/>
          </a:bodyPr>
          <a:lstStyle/>
          <a:p>
            <a:pPr algn="l" marL="511258" indent="-255629" lvl="1">
              <a:lnSpc>
                <a:spcPts val="3315"/>
              </a:lnSpc>
              <a:buFont typeface="Arial"/>
              <a:buChar char="•"/>
            </a:pPr>
            <a:r>
              <a:rPr lang="en-US" b="true" sz="2368">
                <a:solidFill>
                  <a:srgbClr val="051D40"/>
                </a:solidFill>
                <a:latin typeface="Raleway Semi-Bold"/>
                <a:ea typeface="Raleway Semi-Bold"/>
                <a:cs typeface="Raleway Semi-Bold"/>
                <a:sym typeface="Raleway Semi-Bold"/>
              </a:rPr>
              <a:t>-The total marketing spend is $5,066,870. This represents the cumulative amount invested in marketing across all channels or regions</a:t>
            </a:r>
          </a:p>
          <a:p>
            <a:pPr algn="l">
              <a:lnSpc>
                <a:spcPts val="3315"/>
              </a:lnSpc>
            </a:pPr>
          </a:p>
          <a:p>
            <a:pPr algn="l" marL="511258" indent="-255629" lvl="1">
              <a:lnSpc>
                <a:spcPts val="3315"/>
              </a:lnSpc>
              <a:buFont typeface="Arial"/>
              <a:buChar char="•"/>
            </a:pPr>
            <a:r>
              <a:rPr lang="en-US" b="true" sz="2368">
                <a:solidFill>
                  <a:srgbClr val="051D40"/>
                </a:solidFill>
                <a:latin typeface="Raleway Semi-Bold"/>
                <a:ea typeface="Raleway Semi-Bold"/>
                <a:cs typeface="Raleway Semi-Bold"/>
                <a:sym typeface="Raleway Semi-Bold"/>
              </a:rPr>
              <a:t>-The average revenue is $34,866. This figure reflects the mean revenue generated across  all relevant stores, locations, or business segments.</a:t>
            </a:r>
          </a:p>
          <a:p>
            <a:pPr algn="l">
              <a:lnSpc>
                <a:spcPts val="3315"/>
              </a:lnSpc>
            </a:pPr>
          </a:p>
          <a:p>
            <a:pPr algn="l" marL="511258" indent="-255629" lvl="1">
              <a:lnSpc>
                <a:spcPts val="3315"/>
              </a:lnSpc>
              <a:buFont typeface="Arial"/>
              <a:buChar char="•"/>
            </a:pPr>
            <a:r>
              <a:rPr lang="en-US" b="true" sz="2368">
                <a:solidFill>
                  <a:srgbClr val="051D40"/>
                </a:solidFill>
                <a:latin typeface="Raleway Semi-Bold"/>
                <a:ea typeface="Raleway Semi-Bold"/>
                <a:cs typeface="Raleway Semi-Bold"/>
                <a:sym typeface="Raleway Semi-Bold"/>
              </a:rPr>
              <a:t>-The total number of startups is 2,000. This indicates the overall scale of businesses or projects included in the dataset.</a:t>
            </a:r>
          </a:p>
          <a:p>
            <a:pPr algn="l">
              <a:lnSpc>
                <a:spcPts val="3315"/>
              </a:lnSpc>
            </a:pPr>
          </a:p>
          <a:p>
            <a:pPr algn="l" marL="511258" indent="-255629" lvl="1">
              <a:lnSpc>
                <a:spcPts val="3315"/>
              </a:lnSpc>
              <a:buFont typeface="Arial"/>
              <a:buChar char="•"/>
            </a:pPr>
            <a:r>
              <a:rPr lang="en-US" b="true" sz="2368">
                <a:solidFill>
                  <a:srgbClr val="051D40"/>
                </a:solidFill>
                <a:latin typeface="Raleway Semi-Bold"/>
                <a:ea typeface="Raleway Semi-Bold"/>
                <a:cs typeface="Raleway Semi-Bold"/>
                <a:sym typeface="Raleway Semi-Bold"/>
              </a:rPr>
              <a:t>-The maximum Return on Investment (ROI) is 27.21%. This indicates the highest ROI achieved among all the entities within the dataset.</a:t>
            </a:r>
          </a:p>
          <a:p>
            <a:pPr algn="l">
              <a:lnSpc>
                <a:spcPts val="3315"/>
              </a:lnSpc>
            </a:pPr>
          </a:p>
          <a:p>
            <a:pPr algn="l" marL="511258" indent="-255629" lvl="1">
              <a:lnSpc>
                <a:spcPts val="3315"/>
              </a:lnSpc>
              <a:buFont typeface="Arial"/>
              <a:buChar char="•"/>
            </a:pPr>
            <a:r>
              <a:rPr lang="en-US" b="true" sz="2368">
                <a:solidFill>
                  <a:srgbClr val="051D40"/>
                </a:solidFill>
                <a:latin typeface="Raleway Semi-Bold"/>
                <a:ea typeface="Raleway Semi-Bold"/>
                <a:cs typeface="Raleway Semi-Bold"/>
                <a:sym typeface="Raleway Semi-Bold"/>
              </a:rPr>
              <a:t>-Percentage of Old Expansions: 93.50% This indicates that most existing entities or stores are part of the old expansion phase.</a:t>
            </a:r>
          </a:p>
          <a:p>
            <a:pPr algn="l">
              <a:lnSpc>
                <a:spcPts val="3315"/>
              </a:lnSpc>
            </a:pPr>
          </a:p>
          <a:p>
            <a:pPr algn="l" marL="511258" indent="-255629" lvl="1">
              <a:lnSpc>
                <a:spcPts val="3315"/>
              </a:lnSpc>
              <a:buFont typeface="Arial"/>
              <a:buChar char="•"/>
            </a:pPr>
            <a:r>
              <a:rPr lang="en-US" b="true" sz="2368">
                <a:solidFill>
                  <a:srgbClr val="051D40"/>
                </a:solidFill>
                <a:latin typeface="Raleway Semi-Bold"/>
                <a:ea typeface="Raleway Semi-Bold"/>
                <a:cs typeface="Raleway Semi-Bold"/>
                <a:sym typeface="Raleway Semi-Bold"/>
              </a:rPr>
              <a:t>-Percentage of New Expansions: 6.50% A smaller proportion of entities are new expansions, representing recent growth or additions.</a:t>
            </a:r>
          </a:p>
        </p:txBody>
      </p:sp>
      <p:sp>
        <p:nvSpPr>
          <p:cNvPr name="Freeform 4" id="4"/>
          <p:cNvSpPr/>
          <p:nvPr/>
        </p:nvSpPr>
        <p:spPr>
          <a:xfrm flipH="false" flipV="false" rot="-10800000">
            <a:off x="13388841" y="0"/>
            <a:ext cx="10530138" cy="10530138"/>
          </a:xfrm>
          <a:custGeom>
            <a:avLst/>
            <a:gdLst/>
            <a:ahLst/>
            <a:cxnLst/>
            <a:rect r="r" b="b" t="t" l="l"/>
            <a:pathLst>
              <a:path h="10530138" w="10530138">
                <a:moveTo>
                  <a:pt x="0" y="0"/>
                </a:moveTo>
                <a:lnTo>
                  <a:pt x="10530138" y="0"/>
                </a:lnTo>
                <a:lnTo>
                  <a:pt x="10530138" y="10530138"/>
                </a:lnTo>
                <a:lnTo>
                  <a:pt x="0" y="1053013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B1D4E0"/>
        </a:solidFill>
      </p:bgPr>
    </p:bg>
    <p:spTree>
      <p:nvGrpSpPr>
        <p:cNvPr id="1" name=""/>
        <p:cNvGrpSpPr/>
        <p:nvPr/>
      </p:nvGrpSpPr>
      <p:grpSpPr>
        <a:xfrm>
          <a:off x="0" y="0"/>
          <a:ext cx="0" cy="0"/>
          <a:chOff x="0" y="0"/>
          <a:chExt cx="0" cy="0"/>
        </a:xfrm>
      </p:grpSpPr>
      <p:sp>
        <p:nvSpPr>
          <p:cNvPr name="Freeform 2" id="2"/>
          <p:cNvSpPr/>
          <p:nvPr/>
        </p:nvSpPr>
        <p:spPr>
          <a:xfrm flipH="false" flipV="false" rot="0">
            <a:off x="10511083" y="3091593"/>
            <a:ext cx="7488808" cy="5393681"/>
          </a:xfrm>
          <a:custGeom>
            <a:avLst/>
            <a:gdLst/>
            <a:ahLst/>
            <a:cxnLst/>
            <a:rect r="r" b="b" t="t" l="l"/>
            <a:pathLst>
              <a:path h="5393681" w="7488808">
                <a:moveTo>
                  <a:pt x="0" y="0"/>
                </a:moveTo>
                <a:lnTo>
                  <a:pt x="7488808" y="0"/>
                </a:lnTo>
                <a:lnTo>
                  <a:pt x="7488808" y="5393680"/>
                </a:lnTo>
                <a:lnTo>
                  <a:pt x="0" y="5393680"/>
                </a:lnTo>
                <a:lnTo>
                  <a:pt x="0" y="0"/>
                </a:lnTo>
                <a:close/>
              </a:path>
            </a:pathLst>
          </a:custGeom>
          <a:blipFill>
            <a:blip r:embed="rId2"/>
            <a:stretch>
              <a:fillRect l="0" t="0" r="0" b="-2376"/>
            </a:stretch>
          </a:blipFill>
        </p:spPr>
      </p:sp>
      <p:sp>
        <p:nvSpPr>
          <p:cNvPr name="TextBox 3" id="3"/>
          <p:cNvSpPr txBox="true"/>
          <p:nvPr/>
        </p:nvSpPr>
        <p:spPr>
          <a:xfrm rot="0">
            <a:off x="145630" y="333729"/>
            <a:ext cx="13847971" cy="1000126"/>
          </a:xfrm>
          <a:prstGeom prst="rect">
            <a:avLst/>
          </a:prstGeom>
        </p:spPr>
        <p:txBody>
          <a:bodyPr anchor="t" rtlCol="false" tIns="0" lIns="0" bIns="0" rIns="0">
            <a:spAutoFit/>
          </a:bodyPr>
          <a:lstStyle/>
          <a:p>
            <a:pPr algn="l" marL="0" indent="0" lvl="1">
              <a:lnSpc>
                <a:spcPts val="7200"/>
              </a:lnSpc>
            </a:pPr>
            <a:r>
              <a:rPr lang="en-US" b="true" sz="8000" spc="-368">
                <a:solidFill>
                  <a:srgbClr val="051D40"/>
                </a:solidFill>
                <a:latin typeface="Raleway Medium"/>
                <a:ea typeface="Raleway Medium"/>
                <a:cs typeface="Raleway Medium"/>
                <a:sym typeface="Raleway Medium"/>
              </a:rPr>
              <a:t>Overview of Market Challenges:</a:t>
            </a:r>
          </a:p>
        </p:txBody>
      </p:sp>
      <p:sp>
        <p:nvSpPr>
          <p:cNvPr name="TextBox 4" id="4"/>
          <p:cNvSpPr txBox="true"/>
          <p:nvPr/>
        </p:nvSpPr>
        <p:spPr>
          <a:xfrm rot="0">
            <a:off x="145630" y="1704497"/>
            <a:ext cx="10182734" cy="2265045"/>
          </a:xfrm>
          <a:prstGeom prst="rect">
            <a:avLst/>
          </a:prstGeom>
        </p:spPr>
        <p:txBody>
          <a:bodyPr anchor="t" rtlCol="false" tIns="0" lIns="0" bIns="0" rIns="0">
            <a:spAutoFit/>
          </a:bodyPr>
          <a:lstStyle/>
          <a:p>
            <a:pPr algn="l">
              <a:lnSpc>
                <a:spcPts val="2940"/>
              </a:lnSpc>
            </a:pPr>
            <a:r>
              <a:rPr lang="en-US" sz="2100" u="sng" b="true">
                <a:solidFill>
                  <a:srgbClr val="000000"/>
                </a:solidFill>
                <a:latin typeface="Raleway Bold"/>
                <a:ea typeface="Raleway Bold"/>
                <a:cs typeface="Raleway Bold"/>
                <a:sym typeface="Raleway Bold"/>
              </a:rPr>
              <a:t>Main Challenges Faced by Startups:</a:t>
            </a:r>
          </a:p>
          <a:p>
            <a:pPr algn="l">
              <a:lnSpc>
                <a:spcPts val="2520"/>
              </a:lnSpc>
            </a:pPr>
          </a:p>
          <a:p>
            <a:pPr algn="l" marL="388623" indent="-194312" lvl="1">
              <a:lnSpc>
                <a:spcPts val="2520"/>
              </a:lnSpc>
              <a:buFont typeface="Arial"/>
              <a:buChar char="•"/>
            </a:pPr>
            <a:r>
              <a:rPr lang="en-US" b="true" sz="1800" i="true">
                <a:solidFill>
                  <a:srgbClr val="000000"/>
                </a:solidFill>
                <a:latin typeface="Raleway Bold Italics"/>
                <a:ea typeface="Raleway Bold Italics"/>
                <a:cs typeface="Raleway Bold Italics"/>
                <a:sym typeface="Raleway Bold Italics"/>
              </a:rPr>
              <a:t>Legal and Compliance Issues</a:t>
            </a:r>
            <a:r>
              <a:rPr lang="en-US" sz="1800" i="true">
                <a:solidFill>
                  <a:srgbClr val="000000"/>
                </a:solidFill>
                <a:latin typeface="Raleway Italics"/>
                <a:ea typeface="Raleway Italics"/>
                <a:cs typeface="Raleway Italics"/>
                <a:sym typeface="Raleway Italics"/>
              </a:rPr>
              <a:t> (364 instances): This is the most frequent challenge, indicating that regulatory hurdles and legal complexities are significant concerns for startups.</a:t>
            </a:r>
          </a:p>
          <a:p>
            <a:pPr algn="l">
              <a:lnSpc>
                <a:spcPts val="2520"/>
              </a:lnSpc>
            </a:pPr>
          </a:p>
          <a:p>
            <a:pPr algn="l" marL="388623" indent="-194312" lvl="1">
              <a:lnSpc>
                <a:spcPts val="2520"/>
              </a:lnSpc>
              <a:buFont typeface="Arial"/>
              <a:buChar char="•"/>
            </a:pPr>
            <a:r>
              <a:rPr lang="en-US" b="true" sz="1800" i="true">
                <a:solidFill>
                  <a:srgbClr val="000000"/>
                </a:solidFill>
                <a:latin typeface="Raleway Bold Italics"/>
                <a:ea typeface="Raleway Bold Italics"/>
                <a:cs typeface="Raleway Bold Italics"/>
                <a:sym typeface="Raleway Bold Italics"/>
              </a:rPr>
              <a:t>Financial Constraints </a:t>
            </a:r>
            <a:r>
              <a:rPr lang="en-US" sz="1800" i="true">
                <a:solidFill>
                  <a:srgbClr val="000000"/>
                </a:solidFill>
                <a:latin typeface="Raleway Italics"/>
                <a:ea typeface="Raleway Italics"/>
                <a:cs typeface="Raleway Italics"/>
                <a:sym typeface="Raleway Italics"/>
              </a:rPr>
              <a:t>(343 instances): A close second, this challenge highlights issues related to funding, cash flow management, and financial sustainability.</a:t>
            </a:r>
          </a:p>
        </p:txBody>
      </p:sp>
      <p:sp>
        <p:nvSpPr>
          <p:cNvPr name="TextBox 5" id="5"/>
          <p:cNvSpPr txBox="true"/>
          <p:nvPr/>
        </p:nvSpPr>
        <p:spPr>
          <a:xfrm rot="0">
            <a:off x="145630" y="4218008"/>
            <a:ext cx="10182734" cy="5826125"/>
          </a:xfrm>
          <a:prstGeom prst="rect">
            <a:avLst/>
          </a:prstGeom>
        </p:spPr>
        <p:txBody>
          <a:bodyPr anchor="t" rtlCol="false" tIns="0" lIns="0" bIns="0" rIns="0">
            <a:spAutoFit/>
          </a:bodyPr>
          <a:lstStyle/>
          <a:p>
            <a:pPr algn="l">
              <a:lnSpc>
                <a:spcPts val="3080"/>
              </a:lnSpc>
            </a:pPr>
            <a:r>
              <a:rPr lang="en-US" sz="2200" u="sng" b="true">
                <a:solidFill>
                  <a:srgbClr val="000000"/>
                </a:solidFill>
                <a:latin typeface="Raleway Bold"/>
                <a:ea typeface="Raleway Bold"/>
                <a:cs typeface="Raleway Bold"/>
                <a:sym typeface="Raleway Bold"/>
              </a:rPr>
              <a:t>Recommendations:</a:t>
            </a:r>
          </a:p>
          <a:p>
            <a:pPr algn="l">
              <a:lnSpc>
                <a:spcPts val="2660"/>
              </a:lnSpc>
            </a:pPr>
          </a:p>
          <a:p>
            <a:pPr algn="l">
              <a:lnSpc>
                <a:spcPts val="2800"/>
              </a:lnSpc>
            </a:pPr>
            <a:r>
              <a:rPr lang="en-US" sz="2000" u="sng" b="true">
                <a:solidFill>
                  <a:srgbClr val="000000"/>
                </a:solidFill>
                <a:latin typeface="Raleway Bold"/>
                <a:ea typeface="Raleway Bold"/>
                <a:cs typeface="Raleway Bold"/>
                <a:sym typeface="Raleway Bold"/>
              </a:rPr>
              <a:t>For Legal and Compliance Issues:</a:t>
            </a:r>
          </a:p>
          <a:p>
            <a:pPr algn="l" marL="388623" indent="-194312" lvl="1">
              <a:lnSpc>
                <a:spcPts val="2520"/>
              </a:lnSpc>
              <a:buFont typeface="Arial"/>
              <a:buChar char="•"/>
            </a:pPr>
            <a:r>
              <a:rPr lang="en-US" b="true" sz="1800" i="true">
                <a:solidFill>
                  <a:srgbClr val="000000"/>
                </a:solidFill>
                <a:latin typeface="Raleway Bold Italics"/>
                <a:ea typeface="Raleway Bold Italics"/>
                <a:cs typeface="Raleway Bold Italics"/>
                <a:sym typeface="Raleway Bold Italics"/>
              </a:rPr>
              <a:t>Legal Advisory Services: </a:t>
            </a:r>
            <a:r>
              <a:rPr lang="en-US" sz="1800" i="true">
                <a:solidFill>
                  <a:srgbClr val="000000"/>
                </a:solidFill>
                <a:latin typeface="Raleway Italics"/>
                <a:ea typeface="Raleway Italics"/>
                <a:cs typeface="Raleway Italics"/>
                <a:sym typeface="Raleway Italics"/>
              </a:rPr>
              <a:t>Startups should engage with legal professionals to navigate the complex regulatory landscape. This can include ongoing consultations or hiring a dedicated legal advisor.</a:t>
            </a:r>
          </a:p>
          <a:p>
            <a:pPr algn="l">
              <a:lnSpc>
                <a:spcPts val="2520"/>
              </a:lnSpc>
            </a:pPr>
          </a:p>
          <a:p>
            <a:pPr algn="l" marL="388623" indent="-194312" lvl="1">
              <a:lnSpc>
                <a:spcPts val="2520"/>
              </a:lnSpc>
              <a:buFont typeface="Arial"/>
              <a:buChar char="•"/>
            </a:pPr>
            <a:r>
              <a:rPr lang="en-US" b="true" sz="1800" i="true">
                <a:solidFill>
                  <a:srgbClr val="000000"/>
                </a:solidFill>
                <a:latin typeface="Raleway Bold Italics"/>
                <a:ea typeface="Raleway Bold Italics"/>
                <a:cs typeface="Raleway Bold Italics"/>
                <a:sym typeface="Raleway Bold Italics"/>
              </a:rPr>
              <a:t>Compliance Automation Tools: </a:t>
            </a:r>
            <a:r>
              <a:rPr lang="en-US" sz="1800" i="true">
                <a:solidFill>
                  <a:srgbClr val="000000"/>
                </a:solidFill>
                <a:latin typeface="Raleway Italics"/>
                <a:ea typeface="Raleway Italics"/>
                <a:cs typeface="Raleway Italics"/>
                <a:sym typeface="Raleway Italics"/>
              </a:rPr>
              <a:t>Implement software tools that help ensure compliance with regulations automatically, reducing the burden and risk of non-compliance.</a:t>
            </a:r>
          </a:p>
          <a:p>
            <a:pPr algn="l">
              <a:lnSpc>
                <a:spcPts val="2520"/>
              </a:lnSpc>
            </a:pPr>
          </a:p>
          <a:p>
            <a:pPr algn="l">
              <a:lnSpc>
                <a:spcPts val="2800"/>
              </a:lnSpc>
            </a:pPr>
            <a:r>
              <a:rPr lang="en-US" sz="2000" u="sng" b="true">
                <a:solidFill>
                  <a:srgbClr val="000000"/>
                </a:solidFill>
                <a:latin typeface="Raleway Bold"/>
                <a:ea typeface="Raleway Bold"/>
                <a:cs typeface="Raleway Bold"/>
                <a:sym typeface="Raleway Bold"/>
              </a:rPr>
              <a:t>For Financial Constraints:</a:t>
            </a:r>
          </a:p>
          <a:p>
            <a:pPr algn="l" marL="388623" indent="-194312" lvl="1">
              <a:lnSpc>
                <a:spcPts val="2520"/>
              </a:lnSpc>
              <a:buFont typeface="Arial"/>
              <a:buChar char="•"/>
            </a:pPr>
            <a:r>
              <a:rPr lang="en-US" b="true" sz="1800" i="true">
                <a:solidFill>
                  <a:srgbClr val="000000"/>
                </a:solidFill>
                <a:latin typeface="Raleway Bold Italics"/>
                <a:ea typeface="Raleway Bold Italics"/>
                <a:cs typeface="Raleway Bold Italics"/>
                <a:sym typeface="Raleway Bold Italics"/>
              </a:rPr>
              <a:t>Diverse Financing Options:</a:t>
            </a:r>
            <a:r>
              <a:rPr lang="en-US" sz="1800" i="true">
                <a:solidFill>
                  <a:srgbClr val="000000"/>
                </a:solidFill>
                <a:latin typeface="Raleway Italics"/>
                <a:ea typeface="Raleway Italics"/>
                <a:cs typeface="Raleway Italics"/>
                <a:sym typeface="Raleway Italics"/>
              </a:rPr>
              <a:t> Explore a mix of funding sources, including angel investors, venture capital, crowdfunding, and government grants, to reduce reliance on limited financial avenues.</a:t>
            </a:r>
          </a:p>
          <a:p>
            <a:pPr algn="l">
              <a:lnSpc>
                <a:spcPts val="2520"/>
              </a:lnSpc>
            </a:pPr>
          </a:p>
          <a:p>
            <a:pPr algn="l" marL="388623" indent="-194312" lvl="1">
              <a:lnSpc>
                <a:spcPts val="2520"/>
              </a:lnSpc>
              <a:buFont typeface="Arial"/>
              <a:buChar char="•"/>
            </a:pPr>
            <a:r>
              <a:rPr lang="en-US" b="true" sz="1800" i="true">
                <a:solidFill>
                  <a:srgbClr val="000000"/>
                </a:solidFill>
                <a:latin typeface="Raleway Bold Italics"/>
                <a:ea typeface="Raleway Bold Italics"/>
                <a:cs typeface="Raleway Bold Italics"/>
                <a:sym typeface="Raleway Bold Italics"/>
              </a:rPr>
              <a:t>Financial Literacy Programs:</a:t>
            </a:r>
            <a:r>
              <a:rPr lang="en-US" sz="1800" i="true">
                <a:solidFill>
                  <a:srgbClr val="000000"/>
                </a:solidFill>
                <a:latin typeface="Raleway Italics"/>
                <a:ea typeface="Raleway Italics"/>
                <a:cs typeface="Raleway Italics"/>
                <a:sym typeface="Raleway Italics"/>
              </a:rPr>
              <a:t> Conduct workshops and training in financial management for startup founders and key employees to enhance their understanding of financial planning, budgeting, and cash flow management.</a:t>
            </a:r>
          </a:p>
          <a:p>
            <a:pPr algn="l">
              <a:lnSpc>
                <a:spcPts val="2520"/>
              </a:lnSpc>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B1D4E0"/>
        </a:solidFill>
      </p:bgPr>
    </p:bg>
    <p:spTree>
      <p:nvGrpSpPr>
        <p:cNvPr id="1" name=""/>
        <p:cNvGrpSpPr/>
        <p:nvPr/>
      </p:nvGrpSpPr>
      <p:grpSpPr>
        <a:xfrm>
          <a:off x="0" y="0"/>
          <a:ext cx="0" cy="0"/>
          <a:chOff x="0" y="0"/>
          <a:chExt cx="0" cy="0"/>
        </a:xfrm>
      </p:grpSpPr>
      <p:sp>
        <p:nvSpPr>
          <p:cNvPr name="Freeform 2" id="2"/>
          <p:cNvSpPr/>
          <p:nvPr/>
        </p:nvSpPr>
        <p:spPr>
          <a:xfrm flipH="false" flipV="false" rot="0">
            <a:off x="10866220" y="3297851"/>
            <a:ext cx="6988881" cy="4937356"/>
          </a:xfrm>
          <a:custGeom>
            <a:avLst/>
            <a:gdLst/>
            <a:ahLst/>
            <a:cxnLst/>
            <a:rect r="r" b="b" t="t" l="l"/>
            <a:pathLst>
              <a:path h="4937356" w="6988881">
                <a:moveTo>
                  <a:pt x="0" y="0"/>
                </a:moveTo>
                <a:lnTo>
                  <a:pt x="6988881" y="0"/>
                </a:lnTo>
                <a:lnTo>
                  <a:pt x="6988881" y="4937356"/>
                </a:lnTo>
                <a:lnTo>
                  <a:pt x="0" y="4937356"/>
                </a:lnTo>
                <a:lnTo>
                  <a:pt x="0" y="0"/>
                </a:lnTo>
                <a:close/>
              </a:path>
            </a:pathLst>
          </a:custGeom>
          <a:blipFill>
            <a:blip r:embed="rId2"/>
            <a:stretch>
              <a:fillRect l="0" t="0" r="-18354" b="0"/>
            </a:stretch>
          </a:blipFill>
        </p:spPr>
      </p:sp>
      <p:sp>
        <p:nvSpPr>
          <p:cNvPr name="TextBox 3" id="3"/>
          <p:cNvSpPr txBox="true"/>
          <p:nvPr/>
        </p:nvSpPr>
        <p:spPr>
          <a:xfrm rot="0">
            <a:off x="145630" y="333729"/>
            <a:ext cx="13847971" cy="1000126"/>
          </a:xfrm>
          <a:prstGeom prst="rect">
            <a:avLst/>
          </a:prstGeom>
        </p:spPr>
        <p:txBody>
          <a:bodyPr anchor="t" rtlCol="false" tIns="0" lIns="0" bIns="0" rIns="0">
            <a:spAutoFit/>
          </a:bodyPr>
          <a:lstStyle/>
          <a:p>
            <a:pPr algn="l" marL="0" indent="0" lvl="1">
              <a:lnSpc>
                <a:spcPts val="7200"/>
              </a:lnSpc>
            </a:pPr>
            <a:r>
              <a:rPr lang="en-US" b="true" sz="8000" spc="-368">
                <a:solidFill>
                  <a:srgbClr val="051D40"/>
                </a:solidFill>
                <a:latin typeface="Raleway Medium"/>
                <a:ea typeface="Raleway Medium"/>
                <a:cs typeface="Raleway Medium"/>
                <a:sym typeface="Raleway Medium"/>
              </a:rPr>
              <a:t>Geographical Revenue Insights:</a:t>
            </a:r>
          </a:p>
        </p:txBody>
      </p:sp>
      <p:sp>
        <p:nvSpPr>
          <p:cNvPr name="TextBox 4" id="4"/>
          <p:cNvSpPr txBox="true"/>
          <p:nvPr/>
        </p:nvSpPr>
        <p:spPr>
          <a:xfrm rot="0">
            <a:off x="145630" y="1720521"/>
            <a:ext cx="10182734" cy="2322195"/>
          </a:xfrm>
          <a:prstGeom prst="rect">
            <a:avLst/>
          </a:prstGeom>
        </p:spPr>
        <p:txBody>
          <a:bodyPr anchor="t" rtlCol="false" tIns="0" lIns="0" bIns="0" rIns="0">
            <a:spAutoFit/>
          </a:bodyPr>
          <a:lstStyle/>
          <a:p>
            <a:pPr algn="l">
              <a:lnSpc>
                <a:spcPts val="2940"/>
              </a:lnSpc>
            </a:pPr>
            <a:r>
              <a:rPr lang="en-US" sz="2100" u="sng" b="true">
                <a:solidFill>
                  <a:srgbClr val="000000"/>
                </a:solidFill>
                <a:latin typeface="Raleway Bold"/>
                <a:ea typeface="Raleway Bold"/>
                <a:cs typeface="Raleway Bold"/>
                <a:sym typeface="Raleway Bold"/>
              </a:rPr>
              <a:t>Geographic Revenue Concentration:</a:t>
            </a:r>
          </a:p>
          <a:p>
            <a:pPr algn="l">
              <a:lnSpc>
                <a:spcPts val="2940"/>
              </a:lnSpc>
            </a:pPr>
          </a:p>
          <a:p>
            <a:pPr algn="l" marL="388623" indent="-194312" lvl="1">
              <a:lnSpc>
                <a:spcPts val="2520"/>
              </a:lnSpc>
              <a:buFont typeface="Arial"/>
              <a:buChar char="•"/>
            </a:pPr>
            <a:r>
              <a:rPr lang="en-US" sz="1800" i="true">
                <a:solidFill>
                  <a:srgbClr val="000000"/>
                </a:solidFill>
                <a:latin typeface="Raleway Italics"/>
                <a:ea typeface="Raleway Italics"/>
                <a:cs typeface="Raleway Italics"/>
                <a:sym typeface="Raleway Italics"/>
              </a:rPr>
              <a:t>The highest revenue concentration is noted in the California with $18,585,980, suggesting this area as a major market or hub for the business activities covered.</a:t>
            </a:r>
          </a:p>
          <a:p>
            <a:pPr algn="l">
              <a:lnSpc>
                <a:spcPts val="2520"/>
              </a:lnSpc>
            </a:pPr>
          </a:p>
          <a:p>
            <a:pPr algn="l" marL="388623" indent="-194312" lvl="1">
              <a:lnSpc>
                <a:spcPts val="2520"/>
              </a:lnSpc>
              <a:buFont typeface="Arial"/>
              <a:buChar char="•"/>
            </a:pPr>
            <a:r>
              <a:rPr lang="en-US" sz="1800" i="true">
                <a:solidFill>
                  <a:srgbClr val="000000"/>
                </a:solidFill>
                <a:latin typeface="Raleway Italics"/>
                <a:ea typeface="Raleway Italics"/>
                <a:cs typeface="Raleway Italics"/>
                <a:sym typeface="Raleway Italics"/>
              </a:rPr>
              <a:t>Other significant revenue figures include $7,947,858 and $5,588,935 in Texas and Florida indicating strong market penetration or key customer bases in these regions.</a:t>
            </a:r>
          </a:p>
        </p:txBody>
      </p:sp>
      <p:sp>
        <p:nvSpPr>
          <p:cNvPr name="TextBox 5" id="5"/>
          <p:cNvSpPr txBox="true"/>
          <p:nvPr/>
        </p:nvSpPr>
        <p:spPr>
          <a:xfrm rot="0">
            <a:off x="145630" y="4218008"/>
            <a:ext cx="9835348" cy="5904014"/>
          </a:xfrm>
          <a:prstGeom prst="rect">
            <a:avLst/>
          </a:prstGeom>
        </p:spPr>
        <p:txBody>
          <a:bodyPr anchor="t" rtlCol="false" tIns="0" lIns="0" bIns="0" rIns="0">
            <a:spAutoFit/>
          </a:bodyPr>
          <a:lstStyle/>
          <a:p>
            <a:pPr algn="l">
              <a:lnSpc>
                <a:spcPts val="2979"/>
              </a:lnSpc>
              <a:spcBef>
                <a:spcPct val="0"/>
              </a:spcBef>
            </a:pPr>
            <a:r>
              <a:rPr lang="en-US" b="true" sz="2128" strike="noStrike" u="sng">
                <a:solidFill>
                  <a:srgbClr val="000000"/>
                </a:solidFill>
                <a:latin typeface="Raleway Bold"/>
                <a:ea typeface="Raleway Bold"/>
                <a:cs typeface="Raleway Bold"/>
                <a:sym typeface="Raleway Bold"/>
              </a:rPr>
              <a:t>Recommendations:</a:t>
            </a:r>
          </a:p>
          <a:p>
            <a:pPr algn="l">
              <a:lnSpc>
                <a:spcPts val="2839"/>
              </a:lnSpc>
              <a:spcBef>
                <a:spcPct val="0"/>
              </a:spcBef>
            </a:pPr>
          </a:p>
          <a:p>
            <a:pPr algn="l" marL="375365" indent="-187682" lvl="1">
              <a:lnSpc>
                <a:spcPts val="2434"/>
              </a:lnSpc>
              <a:spcBef>
                <a:spcPct val="0"/>
              </a:spcBef>
              <a:buFont typeface="Arial"/>
              <a:buChar char="•"/>
            </a:pPr>
            <a:r>
              <a:rPr lang="en-US" b="true" sz="1738" i="true" strike="noStrike">
                <a:solidFill>
                  <a:srgbClr val="000000"/>
                </a:solidFill>
                <a:latin typeface="Raleway Bold Italics"/>
                <a:ea typeface="Raleway Bold Italics"/>
                <a:cs typeface="Raleway Bold Italics"/>
                <a:sym typeface="Raleway Bold Italics"/>
              </a:rPr>
              <a:t>Expand Market Efforts: </a:t>
            </a:r>
            <a:r>
              <a:rPr lang="en-US" sz="1738" i="true" strike="noStrike">
                <a:solidFill>
                  <a:srgbClr val="000000"/>
                </a:solidFill>
                <a:latin typeface="Raleway Italics"/>
                <a:ea typeface="Raleway Italics"/>
                <a:cs typeface="Raleway Italics"/>
                <a:sym typeface="Raleway Italics"/>
              </a:rPr>
              <a:t>Increase marketing and sales efforts in areas with the highest revenue such as the Midwest and specific spots in Mexico to capitalize on existing demand and further increase market share.</a:t>
            </a:r>
          </a:p>
          <a:p>
            <a:pPr algn="l">
              <a:lnSpc>
                <a:spcPts val="2434"/>
              </a:lnSpc>
              <a:spcBef>
                <a:spcPct val="0"/>
              </a:spcBef>
            </a:pPr>
          </a:p>
          <a:p>
            <a:pPr algn="l" marL="375365" indent="-187682" lvl="1">
              <a:lnSpc>
                <a:spcPts val="2434"/>
              </a:lnSpc>
              <a:spcBef>
                <a:spcPct val="0"/>
              </a:spcBef>
              <a:buFont typeface="Arial"/>
              <a:buChar char="•"/>
            </a:pPr>
            <a:r>
              <a:rPr lang="en-US" b="true" sz="1738" strike="noStrike">
                <a:solidFill>
                  <a:srgbClr val="000000"/>
                </a:solidFill>
                <a:latin typeface="Raleway Bold"/>
                <a:ea typeface="Raleway Bold"/>
                <a:cs typeface="Raleway Bold"/>
                <a:sym typeface="Raleway Bold"/>
              </a:rPr>
              <a:t>Resource Allocation:</a:t>
            </a:r>
            <a:r>
              <a:rPr lang="en-US" sz="1738" strike="noStrike">
                <a:solidFill>
                  <a:srgbClr val="000000"/>
                </a:solidFill>
                <a:latin typeface="Raleway"/>
                <a:ea typeface="Raleway"/>
                <a:cs typeface="Raleway"/>
                <a:sym typeface="Raleway"/>
              </a:rPr>
              <a:t> Shift resources, including manpower and advertising dollars, towards these high-revenue regions to maximize returns.</a:t>
            </a:r>
          </a:p>
          <a:p>
            <a:pPr algn="l">
              <a:lnSpc>
                <a:spcPts val="2434"/>
              </a:lnSpc>
              <a:spcBef>
                <a:spcPct val="0"/>
              </a:spcBef>
            </a:pPr>
          </a:p>
          <a:p>
            <a:pPr algn="l" marL="375365" indent="-187682" lvl="1">
              <a:lnSpc>
                <a:spcPts val="2434"/>
              </a:lnSpc>
              <a:spcBef>
                <a:spcPct val="0"/>
              </a:spcBef>
              <a:buFont typeface="Arial"/>
              <a:buChar char="•"/>
            </a:pPr>
            <a:r>
              <a:rPr lang="en-US" b="true" sz="1738" strike="noStrike">
                <a:solidFill>
                  <a:srgbClr val="000000"/>
                </a:solidFill>
                <a:latin typeface="Raleway Bold"/>
                <a:ea typeface="Raleway Bold"/>
                <a:cs typeface="Raleway Bold"/>
                <a:sym typeface="Raleway Bold"/>
              </a:rPr>
              <a:t>Targeted Marketing Campaigns:</a:t>
            </a:r>
            <a:r>
              <a:rPr lang="en-US" sz="1738" strike="noStrike">
                <a:solidFill>
                  <a:srgbClr val="000000"/>
                </a:solidFill>
                <a:latin typeface="Raleway"/>
                <a:ea typeface="Raleway"/>
                <a:cs typeface="Raleway"/>
                <a:sym typeface="Raleway"/>
              </a:rPr>
              <a:t> Develop targeted marketing campaigns for areas with lower revenues to boost brand awareness and sales. These campaigns should be tailored to local market needs and consumer preferences.</a:t>
            </a:r>
          </a:p>
          <a:p>
            <a:pPr algn="l">
              <a:lnSpc>
                <a:spcPts val="2434"/>
              </a:lnSpc>
              <a:spcBef>
                <a:spcPct val="0"/>
              </a:spcBef>
            </a:pPr>
          </a:p>
          <a:p>
            <a:pPr algn="l" marL="375365" indent="-187682" lvl="1">
              <a:lnSpc>
                <a:spcPts val="2434"/>
              </a:lnSpc>
              <a:spcBef>
                <a:spcPct val="0"/>
              </a:spcBef>
              <a:buFont typeface="Arial"/>
              <a:buChar char="•"/>
            </a:pPr>
            <a:r>
              <a:rPr lang="en-US" b="true" sz="1738" strike="noStrike">
                <a:solidFill>
                  <a:srgbClr val="000000"/>
                </a:solidFill>
                <a:latin typeface="Raleway Bold"/>
                <a:ea typeface="Raleway Bold"/>
                <a:cs typeface="Raleway Bold"/>
                <a:sym typeface="Raleway Bold"/>
              </a:rPr>
              <a:t>Localized Product Offerings:</a:t>
            </a:r>
            <a:r>
              <a:rPr lang="en-US" sz="1738" strike="noStrike">
                <a:solidFill>
                  <a:srgbClr val="000000"/>
                </a:solidFill>
                <a:latin typeface="Raleway"/>
                <a:ea typeface="Raleway"/>
                <a:cs typeface="Raleway"/>
                <a:sym typeface="Raleway"/>
              </a:rPr>
              <a:t> Consider offering products or services tailored to the unique needs of these regions to increase appeal and adoption.</a:t>
            </a:r>
          </a:p>
          <a:p>
            <a:pPr algn="l">
              <a:lnSpc>
                <a:spcPts val="2434"/>
              </a:lnSpc>
              <a:spcBef>
                <a:spcPct val="0"/>
              </a:spcBef>
            </a:pPr>
          </a:p>
          <a:p>
            <a:pPr algn="l" marL="375365" indent="-187682" lvl="1">
              <a:lnSpc>
                <a:spcPts val="2434"/>
              </a:lnSpc>
              <a:spcBef>
                <a:spcPct val="0"/>
              </a:spcBef>
              <a:buFont typeface="Arial"/>
              <a:buChar char="•"/>
            </a:pPr>
            <a:r>
              <a:rPr lang="en-US" b="true" sz="1738" strike="noStrike">
                <a:solidFill>
                  <a:srgbClr val="000000"/>
                </a:solidFill>
                <a:latin typeface="Raleway Bold"/>
                <a:ea typeface="Raleway Bold"/>
                <a:cs typeface="Raleway Bold"/>
                <a:sym typeface="Raleway Bold"/>
              </a:rPr>
              <a:t>Market Research: </a:t>
            </a:r>
            <a:r>
              <a:rPr lang="en-US" sz="1738" strike="noStrike">
                <a:solidFill>
                  <a:srgbClr val="000000"/>
                </a:solidFill>
                <a:latin typeface="Raleway"/>
                <a:ea typeface="Raleway"/>
                <a:cs typeface="Raleway"/>
                <a:sym typeface="Raleway"/>
              </a:rPr>
              <a:t>Conduct detailed market research to understand the factors driving revenue in high-performing regions and apply these insights to less penetrated areas.</a:t>
            </a:r>
          </a:p>
          <a:p>
            <a:pPr algn="l">
              <a:lnSpc>
                <a:spcPts val="2434"/>
              </a:lnSpc>
              <a:spcBef>
                <a:spcPct val="0"/>
              </a:spcBef>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DAGTR-De4qk</dc:identifier>
  <dcterms:modified xsi:type="dcterms:W3CDTF">2011-08-01T06:04:30Z</dcterms:modified>
  <cp:revision>1</cp:revision>
  <dc:title>Green Modern Analysis of Results Presentation</dc:title>
</cp:coreProperties>
</file>